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rawings/legacyDiagramText6.bin" ContentType="application/vnd.ms-office.legacyDiagramText"/>
  <Override PartName="/ppt/notesSlides/notesSlide9.xml" ContentType="application/vnd.openxmlformats-officedocument.presentationml.notesSlide+xml"/>
  <Override PartName="/ppt/drawings/legacyDiagramText4.bin" ContentType="application/vnd.ms-office.legacyDiagramTex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rawings/legacyDiagramText2.bin" ContentType="application/vnd.ms-office.legacyDiagramText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rawings/legacyDiagramText5.bin" ContentType="application/vnd.ms-office.legacyDiagramText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rawings/legacyDiagramText1.bin" ContentType="application/vnd.ms-office.legacyDiagramText"/>
  <Override PartName="/ppt/drawings/legacyDiagramText3.bin" ContentType="application/vnd.ms-office.legacyDiagramTex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39" r:id="rId2"/>
    <p:sldId id="415" r:id="rId3"/>
    <p:sldId id="416" r:id="rId4"/>
    <p:sldId id="417" r:id="rId5"/>
    <p:sldId id="418" r:id="rId6"/>
    <p:sldId id="419" r:id="rId7"/>
    <p:sldId id="420" r:id="rId8"/>
    <p:sldId id="257" r:id="rId9"/>
    <p:sldId id="352" r:id="rId10"/>
    <p:sldId id="409" r:id="rId11"/>
    <p:sldId id="411" r:id="rId12"/>
    <p:sldId id="412" r:id="rId13"/>
    <p:sldId id="296" r:id="rId14"/>
    <p:sldId id="410" r:id="rId15"/>
    <p:sldId id="340" r:id="rId16"/>
    <p:sldId id="408" r:id="rId17"/>
    <p:sldId id="351" r:id="rId18"/>
    <p:sldId id="354" r:id="rId19"/>
    <p:sldId id="404" r:id="rId20"/>
    <p:sldId id="403" r:id="rId21"/>
    <p:sldId id="341" r:id="rId22"/>
    <p:sldId id="405" r:id="rId23"/>
    <p:sldId id="357" r:id="rId24"/>
    <p:sldId id="406" r:id="rId25"/>
    <p:sldId id="355" r:id="rId26"/>
    <p:sldId id="421" r:id="rId27"/>
    <p:sldId id="343" r:id="rId28"/>
    <p:sldId id="422" r:id="rId29"/>
    <p:sldId id="362" r:id="rId30"/>
    <p:sldId id="361" r:id="rId31"/>
    <p:sldId id="379" r:id="rId32"/>
    <p:sldId id="299" r:id="rId33"/>
    <p:sldId id="383" r:id="rId34"/>
    <p:sldId id="346" r:id="rId35"/>
    <p:sldId id="382" r:id="rId36"/>
    <p:sldId id="386" r:id="rId37"/>
    <p:sldId id="347" r:id="rId38"/>
    <p:sldId id="385" r:id="rId39"/>
    <p:sldId id="414" r:id="rId40"/>
    <p:sldId id="387" r:id="rId41"/>
    <p:sldId id="336" r:id="rId42"/>
    <p:sldId id="413" r:id="rId43"/>
    <p:sldId id="399" r:id="rId44"/>
    <p:sldId id="397" r:id="rId45"/>
    <p:sldId id="395" r:id="rId46"/>
    <p:sldId id="396" r:id="rId47"/>
    <p:sldId id="335" r:id="rId48"/>
    <p:sldId id="402" r:id="rId49"/>
    <p:sldId id="321" r:id="rId50"/>
    <p:sldId id="400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339966"/>
    <a:srgbClr val="0080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699" autoAdjust="0"/>
    <p:restoredTop sz="90829" autoAdjust="0"/>
  </p:normalViewPr>
  <p:slideViewPr>
    <p:cSldViewPr>
      <p:cViewPr varScale="1">
        <p:scale>
          <a:sx n="67" d="100"/>
          <a:sy n="67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35A9646-E923-4C21-9D64-1E3BD3E38675}" type="datetimeFigureOut">
              <a:rPr lang="fa-IR" smtClean="0"/>
              <a:pPr/>
              <a:t>1431/10/03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F4485C5-75E8-4E6A-BB5D-3EC164BDD91E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85C5-75E8-4E6A-BB5D-3EC164BDD91E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77C7D-1CE7-45B3-A773-BC14E02974F0}" type="slidenum">
              <a:rPr lang="en-US"/>
              <a:pPr/>
              <a:t>16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FC3BD-4433-412F-9419-84E9B4B61436}" type="slidenum">
              <a:rPr lang="en-US"/>
              <a:pPr/>
              <a:t>30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6DCA39-3B16-43F5-9D9D-555D2FC942B6}" type="slidenum">
              <a:rPr lang="en-US"/>
              <a:pPr/>
              <a:t>36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6DCA39-3B16-43F5-9D9D-555D2FC942B6}" type="slidenum">
              <a:rPr lang="en-US"/>
              <a:pPr/>
              <a:t>38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85C5-75E8-4E6A-BB5D-3EC164BDD91E}" type="slidenum">
              <a:rPr lang="fa-IR" smtClean="0"/>
              <a:pPr/>
              <a:t>40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6DCA39-3B16-43F5-9D9D-555D2FC942B6}" type="slidenum">
              <a:rPr lang="en-US"/>
              <a:pPr/>
              <a:t>41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85C5-75E8-4E6A-BB5D-3EC164BDD91E}" type="slidenum">
              <a:rPr lang="fa-IR" smtClean="0"/>
              <a:pPr/>
              <a:t>43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394BC-FE51-451A-8DCA-65FE63394E73}" type="slidenum">
              <a:rPr lang="en-US"/>
              <a:pPr/>
              <a:t>47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1143000"/>
            <a:ext cx="64008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431C45-04FD-457D-99AB-D3A656D3C0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8627E-4995-4A1E-BC1B-0D74CE8236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35B23-01C1-4355-956B-9F41A42BB6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77A19-9005-4389-9B02-E4F32DB49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838200"/>
            <a:ext cx="35433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95900" y="838200"/>
            <a:ext cx="35433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95900" y="3695700"/>
            <a:ext cx="35433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6153-8086-48E4-8CAC-FAD09AE074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1C621-6881-4244-8013-1942BD6F6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E410D-80EF-4D09-BC21-B701E1CB4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971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971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40E7-E471-4F5B-AD8B-8466C06BE6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3FA4F-3499-4BD5-8052-465BD15496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D3E7E-921B-424B-8EE3-F1B47467C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C0F85-4B80-4CEF-9758-6B91BE01A9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C9AC3-A2BF-4F77-B153-8B3FF57863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5623E-0AD2-4D84-B113-04DFD3E10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971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A32C34-E312-439D-AED3-9EDD10635E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knowclub.com/paper/?attachment_id=50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bank\pictures\بسم الله\bismillah3_jpg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79563">
            <a:off x="42456" y="-230202"/>
            <a:ext cx="10556318" cy="38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xplosion 1 7"/>
          <p:cNvSpPr/>
          <p:nvPr/>
        </p:nvSpPr>
        <p:spPr>
          <a:xfrm rot="21216480">
            <a:off x="2242408" y="3221402"/>
            <a:ext cx="5199828" cy="3357586"/>
          </a:xfrm>
          <a:prstGeom prst="irregularSeal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1273472">
            <a:off x="2788341" y="4052751"/>
            <a:ext cx="41981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rgbClr val="0070C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بسم الله الرحمن الرحيم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rgbClr val="0070C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 dirty="0" smtClean="0">
                <a:solidFill>
                  <a:srgbClr val="0000FF"/>
                </a:solidFill>
              </a:rPr>
              <a:t>Methods of Recording</a:t>
            </a:r>
            <a:r>
              <a:rPr lang="fa-IR" sz="3200" b="1" u="sng" dirty="0" smtClean="0">
                <a:solidFill>
                  <a:srgbClr val="0000FF"/>
                </a:solidFill>
              </a:rPr>
              <a:t>روشهای ثبت گزارش   </a:t>
            </a:r>
            <a:endParaRPr lang="fa-IR" sz="3200" b="1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214422"/>
            <a:ext cx="7620000" cy="5286412"/>
          </a:xfrm>
        </p:spPr>
        <p:txBody>
          <a:bodyPr/>
          <a:lstStyle/>
          <a:p>
            <a:pPr algn="r" rtl="1"/>
            <a:r>
              <a:rPr lang="fa-IR" sz="2800" dirty="0" smtClean="0"/>
              <a:t>در نظر گرفتن گزارشات بعنوان منبع (</a:t>
            </a:r>
            <a:r>
              <a:rPr lang="en-US" sz="2800" dirty="0" smtClean="0"/>
              <a:t>SOR</a:t>
            </a:r>
            <a:r>
              <a:rPr lang="fa-IR" sz="2800" dirty="0" smtClean="0"/>
              <a:t> )</a:t>
            </a:r>
          </a:p>
          <a:p>
            <a:r>
              <a:rPr lang="en-US" sz="2800" dirty="0" smtClean="0"/>
              <a:t>Source oriented records </a:t>
            </a:r>
          </a:p>
          <a:p>
            <a:pPr algn="r" rtl="1"/>
            <a:r>
              <a:rPr lang="fa-IR" sz="2800" dirty="0" smtClean="0"/>
              <a:t>ثبت کامل یا داستانی</a:t>
            </a:r>
          </a:p>
          <a:p>
            <a:r>
              <a:rPr lang="en-US" sz="2800" dirty="0" smtClean="0"/>
              <a:t>Narrative Documentation</a:t>
            </a:r>
          </a:p>
          <a:p>
            <a:pPr algn="r" rtl="1"/>
            <a:r>
              <a:rPr lang="fa-IR" sz="2800" dirty="0" smtClean="0"/>
              <a:t>ثبت مبتنی بر آگاهی از مشکل طبی بیمار </a:t>
            </a:r>
          </a:p>
          <a:p>
            <a:r>
              <a:rPr lang="en-US" sz="2800" dirty="0" smtClean="0"/>
              <a:t>Problem oriented medical record (POMR)</a:t>
            </a:r>
            <a:r>
              <a:rPr lang="fa-IR" sz="2800" dirty="0" smtClean="0"/>
              <a:t> </a:t>
            </a:r>
          </a:p>
          <a:p>
            <a:pPr algn="r" rtl="1"/>
            <a:r>
              <a:rPr lang="fa-IR" sz="2800" dirty="0" smtClean="0"/>
              <a:t>ثبت به روش </a:t>
            </a:r>
            <a:r>
              <a:rPr lang="en-US" sz="2800" dirty="0" smtClean="0"/>
              <a:t>DAR</a:t>
            </a:r>
            <a:r>
              <a:rPr lang="fa-IR" sz="2800" dirty="0" smtClean="0"/>
              <a:t> (اطلاعات ذهنی و عینی –مداخلات پرستاری – واکنش بیمار نسبت به مداخلات )</a:t>
            </a:r>
          </a:p>
          <a:p>
            <a:pPr algn="r" rtl="1"/>
            <a:r>
              <a:rPr lang="fa-IR" sz="2800" dirty="0" smtClean="0"/>
              <a:t>گزارش نویسی گام به گام </a:t>
            </a:r>
          </a:p>
          <a:p>
            <a:pPr algn="r" rtl="1"/>
            <a:r>
              <a:rPr lang="fa-IR" sz="2800" dirty="0" smtClean="0"/>
              <a:t>گزارش نویسی بر اساس تشخیص پرستاری </a:t>
            </a:r>
          </a:p>
          <a:p>
            <a:pPr algn="r" rtl="1"/>
            <a:endParaRPr lang="fa-IR" sz="2800" dirty="0" smtClean="0"/>
          </a:p>
          <a:p>
            <a:pPr algn="r" rtl="1">
              <a:buNone/>
            </a:pPr>
            <a:endParaRPr lang="fa-IR" sz="2800" dirty="0"/>
          </a:p>
        </p:txBody>
      </p:sp>
      <p:pic>
        <p:nvPicPr>
          <p:cNvPr id="4" name="Picture 2" descr="J:\nasrin\Interesting+cd shavad\new- cd shavad\motaharek\gol-0\1zgf2g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6357958"/>
            <a:ext cx="3771900" cy="50004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857256"/>
          </a:xfrm>
        </p:spPr>
        <p:txBody>
          <a:bodyPr/>
          <a:lstStyle/>
          <a:p>
            <a:r>
              <a:rPr lang="fa-IR" dirty="0" smtClean="0"/>
              <a:t>استفاده از کامپیوتر برای گزارشات پرستاری :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00174"/>
            <a:ext cx="7620000" cy="5786478"/>
          </a:xfrm>
        </p:spPr>
        <p:txBody>
          <a:bodyPr/>
          <a:lstStyle/>
          <a:p>
            <a:pPr algn="r" rtl="1"/>
            <a:r>
              <a:rPr lang="fa-IR" sz="2400" dirty="0" smtClean="0"/>
              <a:t>اطلاعات در اختیار همه و در دسترس است . </a:t>
            </a:r>
          </a:p>
          <a:p>
            <a:pPr algn="r" rtl="1"/>
            <a:r>
              <a:rPr lang="fa-IR" sz="2400" dirty="0" smtClean="0"/>
              <a:t>قدرت و سرعت بالاست </a:t>
            </a:r>
          </a:p>
          <a:p>
            <a:pPr algn="r" rtl="1"/>
            <a:r>
              <a:rPr lang="fa-IR" sz="2400" dirty="0" smtClean="0"/>
              <a:t>تداوم مراقبتها به آسانی میسر است </a:t>
            </a:r>
          </a:p>
          <a:p>
            <a:pPr algn="r" rtl="1"/>
            <a:r>
              <a:rPr lang="fa-IR" sz="2400" dirty="0" smtClean="0"/>
              <a:t>کیفیت تصمیم گیری را بالا می برد </a:t>
            </a:r>
          </a:p>
          <a:p>
            <a:pPr algn="r" rtl="1"/>
            <a:r>
              <a:rPr lang="fa-IR" sz="2400" dirty="0" smtClean="0"/>
              <a:t>ارتباط تیم آسانتر است </a:t>
            </a:r>
          </a:p>
          <a:p>
            <a:pPr algn="r" rtl="1">
              <a:buNone/>
            </a:pPr>
            <a:endParaRPr lang="fa-IR" sz="2400" dirty="0" smtClean="0"/>
          </a:p>
          <a:p>
            <a:pPr algn="r" rtl="1">
              <a:buNone/>
            </a:pPr>
            <a:endParaRPr lang="fa-IR" sz="2400" dirty="0" smtClean="0"/>
          </a:p>
          <a:p>
            <a:pPr algn="r" rtl="1"/>
            <a:endParaRPr lang="fa-IR" sz="2400" dirty="0"/>
          </a:p>
        </p:txBody>
      </p:sp>
      <p:pic>
        <p:nvPicPr>
          <p:cNvPr id="4" name="Picture 1029" descr="pe0363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1538" y="1500174"/>
            <a:ext cx="2857520" cy="2714622"/>
          </a:xfrm>
          <a:prstGeom prst="rect">
            <a:avLst/>
          </a:prstGeom>
        </p:spPr>
      </p:pic>
      <p:pic>
        <p:nvPicPr>
          <p:cNvPr id="5" name="Picture 2" descr="J:\nasrin\Interesting+cd shavad\new- cd shavad\motaharek\gol-0\1zgf2g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0"/>
            <a:ext cx="3771900" cy="762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6" name="Picture 87" descr="nurse_kari_entering_computer_information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500439"/>
            <a:ext cx="357186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42918"/>
            <a:ext cx="7620000" cy="5143512"/>
          </a:xfrm>
        </p:spPr>
        <p:txBody>
          <a:bodyPr/>
          <a:lstStyle/>
          <a:p>
            <a:pPr algn="r" rtl="1"/>
            <a:r>
              <a:rPr lang="fa-IR" dirty="0" smtClean="0"/>
              <a:t>خطا کاهش می یابد </a:t>
            </a:r>
          </a:p>
          <a:p>
            <a:pPr algn="r" rtl="1"/>
            <a:r>
              <a:rPr lang="fa-IR" dirty="0" smtClean="0"/>
              <a:t>ثبت دقیق تر است </a:t>
            </a:r>
          </a:p>
          <a:p>
            <a:pPr algn="r" rtl="1"/>
            <a:r>
              <a:rPr lang="fa-IR" dirty="0" smtClean="0"/>
              <a:t>از کلمات استاندارد استفاده می شود </a:t>
            </a:r>
          </a:p>
          <a:p>
            <a:pPr algn="r" rtl="1"/>
            <a:r>
              <a:rPr lang="fa-IR" dirty="0" smtClean="0"/>
              <a:t>در وقت صرفه جوئی میشود </a:t>
            </a:r>
          </a:p>
          <a:p>
            <a:pPr algn="r" rtl="1"/>
            <a:r>
              <a:rPr lang="fa-IR" dirty="0" smtClean="0"/>
              <a:t>تبادل اطلاعات سریعتر و تحویل شیفت نیز سریعتر صورت  می گیرد . 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</p:txBody>
      </p:sp>
      <p:pic>
        <p:nvPicPr>
          <p:cNvPr id="4" name="Picture 6" descr="knowclub.com">
            <a:hlinkClick r:id="rId2" tooltip="knowclub.com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214818"/>
            <a:ext cx="273843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1357-340x39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4318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J:\nasrin\Interesting+cd shavad\new- cd shavad\motaharek\gol-0\1zgf2g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6096000"/>
            <a:ext cx="3771900" cy="762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0"/>
            <a:ext cx="8675687" cy="6192838"/>
          </a:xfrm>
        </p:spPr>
        <p:txBody>
          <a:bodyPr/>
          <a:lstStyle/>
          <a:p>
            <a:pPr algn="r" rtl="1">
              <a:lnSpc>
                <a:spcPct val="160000"/>
              </a:lnSpc>
              <a:defRPr/>
            </a:pPr>
            <a:r>
              <a:rPr lang="fa-IR" sz="3200" b="1" u="sng" dirty="0" smtClean="0">
                <a:solidFill>
                  <a:srgbClr val="008000"/>
                </a:solidFill>
              </a:rPr>
              <a:t>گزارش دهی</a:t>
            </a:r>
            <a:r>
              <a:rPr lang="en-US" sz="3200" b="1" u="sng" dirty="0" smtClean="0">
                <a:solidFill>
                  <a:srgbClr val="339966"/>
                </a:solidFill>
              </a:rPr>
              <a:t>Reporting</a:t>
            </a:r>
            <a:r>
              <a:rPr lang="fa-IR" sz="3200" b="1" u="sng" dirty="0" smtClean="0">
                <a:solidFill>
                  <a:srgbClr val="008000"/>
                </a:solidFill>
              </a:rPr>
              <a:t>:</a:t>
            </a:r>
            <a:r>
              <a:rPr lang="fa-IR" sz="3200" dirty="0" smtClean="0"/>
              <a:t/>
            </a:r>
            <a:br>
              <a:rPr lang="fa-IR" sz="3200" dirty="0" smtClean="0"/>
            </a:br>
            <a:r>
              <a:rPr lang="fa-IR" sz="3200" b="1" dirty="0" smtClean="0"/>
              <a:t>پرستاران اطلاعات لازم درباره مددجو را به روشهای گفتاری ، نوشتاری  یا کامپیوتری به دیگران انتقال میکنند.</a:t>
            </a:r>
            <a:br>
              <a:rPr lang="fa-IR" sz="3200" b="1" dirty="0" smtClean="0"/>
            </a:br>
            <a:endParaRPr lang="en-US" sz="3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428860" y="4429132"/>
            <a:ext cx="3429008" cy="1815882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/>
              <a:t>به طوری که تمام اعضای </a:t>
            </a:r>
            <a:br>
              <a:rPr lang="fa-IR" sz="2800" b="1" dirty="0" smtClean="0"/>
            </a:br>
            <a:r>
              <a:rPr lang="fa-IR" sz="2800" b="1" dirty="0" smtClean="0"/>
              <a:t>تیم بتوانند تصمیمات مناسب </a:t>
            </a:r>
            <a:br>
              <a:rPr lang="fa-IR" sz="2800" b="1" dirty="0" smtClean="0"/>
            </a:br>
            <a:r>
              <a:rPr lang="fa-IR" sz="2800" b="1" dirty="0" smtClean="0"/>
              <a:t>در باره مراقبت از مددجو</a:t>
            </a:r>
            <a:br>
              <a:rPr lang="fa-IR" sz="2800" b="1" dirty="0" smtClean="0"/>
            </a:br>
            <a:r>
              <a:rPr lang="fa-IR" sz="2800" b="1" dirty="0" smtClean="0"/>
              <a:t> را اتخاذ نمایند</a:t>
            </a:r>
            <a:endParaRPr lang="fa-IR" sz="2800" dirty="0"/>
          </a:p>
        </p:txBody>
      </p:sp>
      <p:sp>
        <p:nvSpPr>
          <p:cNvPr id="4" name="Lightning Bolt 3"/>
          <p:cNvSpPr/>
          <p:nvPr/>
        </p:nvSpPr>
        <p:spPr>
          <a:xfrm flipH="1">
            <a:off x="6072198" y="4643446"/>
            <a:ext cx="1571636" cy="100013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5" descr="t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40719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28710"/>
          </a:xfrm>
        </p:spPr>
        <p:txBody>
          <a:bodyPr/>
          <a:lstStyle/>
          <a:p>
            <a:pPr algn="r" rtl="1"/>
            <a:r>
              <a:rPr lang="fa-IR" sz="2800" b="1" dirty="0" smtClean="0">
                <a:solidFill>
                  <a:srgbClr val="0000FF"/>
                </a:solidFill>
              </a:rPr>
              <a:t>روشهای معمول برای گزارش دادن به افراد عضو تیم مراقبتی، بهداشتی ،علاوه بر ثبت کتبی گزارش بیمار ، شامل موارد زیر میباشد : </a:t>
            </a:r>
            <a:endParaRPr lang="fa-IR" sz="2800" b="1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7224" y="1785926"/>
            <a:ext cx="7620000" cy="3886200"/>
          </a:xfrm>
        </p:spPr>
        <p:txBody>
          <a:bodyPr/>
          <a:lstStyle/>
          <a:p>
            <a:pPr algn="r" rtl="1"/>
            <a:r>
              <a:rPr lang="fa-IR" dirty="0" smtClean="0"/>
              <a:t>مکالمات تلفنی </a:t>
            </a:r>
          </a:p>
          <a:p>
            <a:pPr algn="r" rtl="1"/>
            <a:r>
              <a:rPr lang="fa-IR" dirty="0" smtClean="0"/>
              <a:t>پیغام آورها </a:t>
            </a:r>
          </a:p>
          <a:p>
            <a:pPr algn="r" rtl="1"/>
            <a:r>
              <a:rPr lang="fa-IR" dirty="0" smtClean="0"/>
              <a:t>پیامهای کتبی </a:t>
            </a:r>
          </a:p>
          <a:p>
            <a:pPr algn="r" rtl="1"/>
            <a:r>
              <a:rPr lang="fa-IR" dirty="0" smtClean="0"/>
              <a:t>پیامهایی که بر روی نوار ضبط صوت قرار دارد </a:t>
            </a:r>
          </a:p>
          <a:p>
            <a:pPr algn="r" rtl="1"/>
            <a:r>
              <a:rPr lang="fa-IR" dirty="0" smtClean="0"/>
              <a:t>پیامهای کامپیوتری </a:t>
            </a:r>
          </a:p>
          <a:p>
            <a:pPr algn="r" rtl="1"/>
            <a:r>
              <a:rPr lang="fa-IR" dirty="0" smtClean="0"/>
              <a:t>گزارشات چهره به چهره </a:t>
            </a:r>
            <a:endParaRPr lang="fa-IR" dirty="0"/>
          </a:p>
        </p:txBody>
      </p:sp>
      <p:pic>
        <p:nvPicPr>
          <p:cNvPr id="4" name="Picture 2" descr="J:\nasrin\Interesting+cd shavad\new- cd shavad\motaharek\gol-0\1zgf2g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6096000"/>
            <a:ext cx="3771900" cy="762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357158" y="1500174"/>
            <a:ext cx="85725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r" rtl="1">
              <a:spcBef>
                <a:spcPct val="20000"/>
              </a:spcBef>
              <a:buFontTx/>
              <a:buChar char="•"/>
              <a:defRPr/>
            </a:pPr>
            <a:r>
              <a:rPr kumimoji="0" lang="fa-I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ارتباطي است نوشتاري و دائمي </a:t>
            </a:r>
            <a:r>
              <a:rPr lang="fa-IR" sz="4000" kern="0" dirty="0" smtClean="0">
                <a:latin typeface="Arial" pitchFamily="34" charset="0"/>
                <a:cs typeface="Arial" pitchFamily="34" charset="0"/>
              </a:rPr>
              <a:t>، </a:t>
            </a:r>
            <a:r>
              <a:rPr kumimoji="0" lang="fa-I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كه اطلاعاتي را در رابطه با وضعيت مراقبت و سلامتي بيمار به شكل سند منتقل مي كند.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3438" y="785794"/>
            <a:ext cx="3776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u="sng" dirty="0" smtClean="0">
                <a:solidFill>
                  <a:srgbClr val="0000FF"/>
                </a:solidFill>
              </a:rPr>
              <a:t>تعريف گزارش نويسي :</a:t>
            </a:r>
            <a:endParaRPr lang="fa-IR" sz="3600" b="1" u="sng" dirty="0">
              <a:solidFill>
                <a:srgbClr val="0000FF"/>
              </a:solidFill>
            </a:endParaRPr>
          </a:p>
        </p:txBody>
      </p:sp>
      <p:pic>
        <p:nvPicPr>
          <p:cNvPr id="4" name="Picture 5" descr="t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28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00438"/>
            <a:ext cx="367347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smtClean="0">
                <a:solidFill>
                  <a:srgbClr val="0000FF"/>
                </a:solidFill>
              </a:rPr>
              <a:t>Purposes of Patient Records  </a:t>
            </a:r>
            <a:r>
              <a:rPr lang="fa-IR" sz="3200" b="1" u="sng" dirty="0" smtClean="0">
                <a:solidFill>
                  <a:srgbClr val="0000FF"/>
                </a:solidFill>
              </a:rPr>
              <a:t>هدف ثبت :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04" y="1928802"/>
            <a:ext cx="3770313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Communication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Care Planning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Quality Review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Research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Decision Analysis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Education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Legal Documentation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Reimbursement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Historical Documentation</a:t>
            </a:r>
          </a:p>
        </p:txBody>
      </p:sp>
      <p:pic>
        <p:nvPicPr>
          <p:cNvPr id="5" name="Picture 5" descr="t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85728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73687" y="2000240"/>
            <a:ext cx="37703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72066" y="2000240"/>
            <a:ext cx="37703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برقراری ارتباط و تعامل </a:t>
            </a:r>
          </a:p>
          <a:p>
            <a:pPr marL="342900" marR="0" lvl="0" indent="-34290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a-IR" sz="2000" kern="0" dirty="0" smtClean="0">
                <a:latin typeface="+mn-lt"/>
              </a:rPr>
              <a:t>طراحی  مراقبت </a:t>
            </a:r>
          </a:p>
          <a:p>
            <a:pPr marL="342900" marR="0" lvl="0" indent="-34290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ارزیابی مجدد </a:t>
            </a:r>
          </a:p>
          <a:p>
            <a:pPr marL="342900" marR="0" lvl="0" indent="-34290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a-IR" sz="2000" kern="0" dirty="0" smtClean="0">
                <a:latin typeface="+mn-lt"/>
              </a:rPr>
              <a:t>تحقیقات </a:t>
            </a:r>
          </a:p>
          <a:p>
            <a:pPr marL="342900" marR="0" lvl="0" indent="-34290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ارزیابی </a:t>
            </a:r>
          </a:p>
          <a:p>
            <a:pPr marL="342900" marR="0" lvl="0" indent="-34290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a-IR" sz="2000" kern="0" dirty="0" smtClean="0">
                <a:latin typeface="+mn-lt"/>
              </a:rPr>
              <a:t>آموزش </a:t>
            </a:r>
          </a:p>
          <a:p>
            <a:pPr marL="342900" marR="0" lvl="0" indent="-34290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ثبت دقیق و قانونی </a:t>
            </a:r>
          </a:p>
          <a:p>
            <a:pPr marL="342900" marR="0" lvl="0" indent="-34290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a-IR" sz="2000" kern="0" dirty="0" smtClean="0">
                <a:latin typeface="+mn-lt"/>
              </a:rPr>
              <a:t>پرداخت هزینه های درمانی </a:t>
            </a:r>
          </a:p>
          <a:p>
            <a:pPr marL="342900" marR="0" lvl="0" indent="-34290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تاریخجه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0417" name="Object 1"/>
          <p:cNvGraphicFramePr>
            <a:graphicFrameLocks/>
          </p:cNvGraphicFramePr>
          <p:nvPr/>
        </p:nvGraphicFramePr>
        <p:xfrm>
          <a:off x="4929190" y="4643446"/>
          <a:ext cx="1524000" cy="2214554"/>
        </p:xfrm>
        <a:graphic>
          <a:graphicData uri="http://schemas.openxmlformats.org/presentationml/2006/ole">
            <p:oleObj spid="_x0000_s60417" name="Paint Shop Pro Image" r:id="rId5" imgW="2878049" imgH="3551220" progId="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428596" y="642918"/>
            <a:ext cx="835818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1-جنبه هاي قانوني ثبت :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r>
              <a:rPr kumimoji="0" lang="fa-I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2400" b="1" i="0" u="sng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kumimoji="0" lang="fa-IR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 قانون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يك ضرورت اجتناب ناپذير اجتماعي است كه </a:t>
            </a:r>
            <a:r>
              <a:rPr kumimoji="0" lang="fa-IR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زير بناي رشد و تعالي جامعه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را تشكيل مي دهد. 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-  يكي از سازمانها و حرفه هايي كه در اعتلاي سطح سلامتي جامعه نقش دارد </a:t>
            </a:r>
            <a:r>
              <a:rPr kumimoji="0" lang="fa-IR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حرفه پزشکی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است و به عنوان يك حرفه </a:t>
            </a:r>
            <a:r>
              <a:rPr kumimoji="0" lang="fa-IR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در قبال ارائه خدمات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خود بايد </a:t>
            </a:r>
            <a:r>
              <a:rPr kumimoji="0" lang="fa-IR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پاسخگو</a:t>
            </a:r>
            <a:r>
              <a:rPr kumimoji="0" lang="fa-IR" sz="20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باشد و </a:t>
            </a:r>
            <a:r>
              <a:rPr kumimoji="0" lang="fa-IR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مسئوليت پذيري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و اصل عدم آسيب رساني به بيمار را در حين مراقبت مد نظر داشته باشد. 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- از جمله </a:t>
            </a:r>
            <a:r>
              <a:rPr kumimoji="0" lang="fa-IR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مسئوليتهاي سنگين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اين حرفه </a:t>
            </a:r>
            <a:r>
              <a:rPr kumimoji="0" lang="fa-IR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شيوه انتقال اطلاعات و گزارش دهي و گزارش گرفتن و ثبت آن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مي باشد كه كوچكترين خطا و سهل انگاري در آن مي تواند مسئوليت سنگين حرفه اي را به ارمغان آورد. 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-  يادداشتها و گزارشات پزشکی مي تواند در نتيجه گيري جدال قانوني در دادگاه بسيار مهم باشد. 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غفلت در مشاهده , سهل انگاري در اقدامات صحيح , كوتاهي در دادن گزارش به مقام مافوق ,  عدم ثبت اقدامات و فعاليتهاي انجام شده ، قصور محسوب مي شود. 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-  </a:t>
            </a:r>
            <a:r>
              <a:rPr kumimoji="0" lang="fa-IR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گزارش در حكم يك سند قانوني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است و ثبت مراقبت پزشکی يك اصل قانوني در تمام سيستمهاي درماني است. وقتي كه بحث قانوني ثبت مطرح مي شود هدف تاكيد در باره حفظ جان بيمار ,  حفظ امنيت حقوقي پزشک و به عبارت كلي تر حفظ امنيت جاني جامعه است.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اگر درگير مسائل دادگاه شويد بهترين حامي شما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اسناد و مدارك بجا مانده در مراقبت از بيمار ميباشد . در دادگاه فرض بر اينست كه اگر چيزي نوشته نشده باشد ‘ يعني انجام نشده است .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071563" y="0"/>
            <a:ext cx="77724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sng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كاربرد گزارش نويسي</a:t>
            </a:r>
            <a:endParaRPr kumimoji="0" lang="en-US" sz="3600" b="0" i="0" u="sng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480" y="0"/>
            <a:ext cx="7143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u="sng" dirty="0" smtClean="0">
                <a:solidFill>
                  <a:srgbClr val="008000"/>
                </a:solidFill>
              </a:rPr>
              <a:t>2-جنبه حقوقي ثبت : </a:t>
            </a:r>
          </a:p>
          <a:p>
            <a:pPr algn="r" rtl="1"/>
            <a:r>
              <a:rPr lang="fa-IR" dirty="0" smtClean="0"/>
              <a:t>امروزه </a:t>
            </a:r>
            <a:r>
              <a:rPr lang="fa-IR" b="1" u="sng" dirty="0" smtClean="0">
                <a:solidFill>
                  <a:schemeClr val="accent2"/>
                </a:solidFill>
              </a:rPr>
              <a:t>ثبت اطلاعات </a:t>
            </a:r>
            <a:r>
              <a:rPr lang="fa-IR" dirty="0" smtClean="0"/>
              <a:t>به عنوان </a:t>
            </a:r>
            <a:r>
              <a:rPr lang="fa-IR" b="1" u="sng" dirty="0" smtClean="0">
                <a:solidFill>
                  <a:schemeClr val="accent2"/>
                </a:solidFill>
              </a:rPr>
              <a:t>حقوق بيماران مطرح </a:t>
            </a:r>
            <a:r>
              <a:rPr lang="fa-IR" dirty="0" smtClean="0"/>
              <a:t>است و بيمار حق دارد از </a:t>
            </a:r>
            <a:r>
              <a:rPr lang="fa-IR" b="1" u="sng" dirty="0" smtClean="0">
                <a:solidFill>
                  <a:schemeClr val="accent2"/>
                </a:solidFill>
              </a:rPr>
              <a:t>محتويات پرونده اش با اطلاع </a:t>
            </a:r>
            <a:r>
              <a:rPr lang="fa-IR" dirty="0" smtClean="0"/>
              <a:t>باشد . اعتقاد دارند كه نه تنها بيمار بايد به پرونده خود دسترسي داشته باشد بلكه بايد بتواند </a:t>
            </a:r>
            <a:r>
              <a:rPr lang="fa-IR" b="1" u="sng" dirty="0" smtClean="0">
                <a:solidFill>
                  <a:schemeClr val="accent2"/>
                </a:solidFill>
              </a:rPr>
              <a:t>صحت</a:t>
            </a:r>
            <a:r>
              <a:rPr lang="fa-IR" dirty="0" smtClean="0"/>
              <a:t> اطلاعات مندرج در آنرا كنترل كند.</a:t>
            </a:r>
          </a:p>
          <a:p>
            <a:pPr algn="r" rtl="1"/>
            <a:endParaRPr lang="en-US" dirty="0" smtClean="0"/>
          </a:p>
        </p:txBody>
      </p:sp>
      <p:pic>
        <p:nvPicPr>
          <p:cNvPr id="4" name="Picture 9" descr="7865vd25631uf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000504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7865vd25631uf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071942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7865vd25631uf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071942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0" descr="nurse_kari_reviewing_clipboard_h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143116"/>
            <a:ext cx="2506663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785794"/>
            <a:ext cx="80010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en-US" dirty="0" smtClean="0"/>
          </a:p>
          <a:p>
            <a:pPr algn="r" rtl="1"/>
            <a:r>
              <a:rPr lang="fa-IR" sz="2800" b="1" u="sng" dirty="0" smtClean="0">
                <a:solidFill>
                  <a:srgbClr val="008000"/>
                </a:solidFill>
              </a:rPr>
              <a:t>3-جنبه هاي ارتباطي ثبت : </a:t>
            </a:r>
          </a:p>
          <a:p>
            <a:pPr algn="r" rtl="1"/>
            <a:r>
              <a:rPr lang="fa-IR" dirty="0" smtClean="0">
                <a:solidFill>
                  <a:srgbClr val="FFFF00"/>
                </a:solidFill>
              </a:rPr>
              <a:t>   </a:t>
            </a:r>
            <a:r>
              <a:rPr lang="fa-IR" dirty="0" smtClean="0"/>
              <a:t>گزارش پرونده </a:t>
            </a:r>
            <a:r>
              <a:rPr lang="fa-IR" b="1" u="sng" dirty="0" smtClean="0">
                <a:solidFill>
                  <a:schemeClr val="accent2"/>
                </a:solidFill>
              </a:rPr>
              <a:t>وسيله ارتباطي </a:t>
            </a:r>
            <a:r>
              <a:rPr lang="fa-IR" dirty="0" smtClean="0"/>
              <a:t>كادر درمان براي </a:t>
            </a:r>
            <a:r>
              <a:rPr lang="fa-IR" b="1" u="sng" dirty="0" smtClean="0">
                <a:solidFill>
                  <a:schemeClr val="accent2"/>
                </a:solidFill>
              </a:rPr>
              <a:t>تسهيل تداوم مراقبت </a:t>
            </a:r>
            <a:r>
              <a:rPr lang="fa-IR" dirty="0" smtClean="0"/>
              <a:t>از بيمار است .  اعضاي تيم درمان در كارها و مراقبتهاي بيمار بوسيله گزارش كتبي باهم در ارتباطند و ارتباط آنها در باره اقدامات بهداشتي (پرستاري – درماني – مددكار اجتماعي – فيزيوتراپيست  ) است . </a:t>
            </a:r>
            <a:r>
              <a:rPr lang="fa-IR" b="1" u="sng" dirty="0" smtClean="0">
                <a:solidFill>
                  <a:schemeClr val="accent2"/>
                </a:solidFill>
              </a:rPr>
              <a:t>ثبت خوب </a:t>
            </a:r>
            <a:r>
              <a:rPr lang="fa-IR" dirty="0" smtClean="0"/>
              <a:t>گزارشات  </a:t>
            </a:r>
            <a:r>
              <a:rPr lang="fa-IR" b="1" u="sng" dirty="0" smtClean="0"/>
              <a:t>ارتباط گسترده اي را بين همه اعضاء تيم مراقبت </a:t>
            </a:r>
            <a:r>
              <a:rPr lang="fa-IR" dirty="0" smtClean="0"/>
              <a:t>از بيمار در حل مشكلات بيمار ايجاد مي كند.</a:t>
            </a:r>
          </a:p>
        </p:txBody>
      </p:sp>
      <p:pic>
        <p:nvPicPr>
          <p:cNvPr id="5" name="Picture 5" descr="t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290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00232" y="5000636"/>
            <a:ext cx="685804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Primary purpose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by all team members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5984" y="4429132"/>
            <a:ext cx="2164375" cy="461665"/>
          </a:xfrm>
          <a:prstGeom prst="rect">
            <a:avLst/>
          </a:prstGeom>
          <a:solidFill>
            <a:srgbClr val="FFFFCC"/>
          </a:solidFill>
          <a:ln>
            <a:solidFill>
              <a:srgbClr val="339966"/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kern="0" dirty="0" smtClean="0"/>
              <a:t>Communication</a:t>
            </a:r>
          </a:p>
        </p:txBody>
      </p:sp>
      <p:pic>
        <p:nvPicPr>
          <p:cNvPr id="8" name="Picture 87" descr="nurse_kari_entering_computer_information_h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071942"/>
            <a:ext cx="258130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جايگاه گزارش نويسي در قرآن</a:t>
            </a:r>
            <a:r>
              <a:rPr lang="fa-IR" dirty="0" smtClean="0">
                <a:solidFill>
                  <a:srgbClr val="FF0000"/>
                </a:solidFill>
              </a:rPr>
              <a:t> 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142984"/>
            <a:ext cx="7620000" cy="3886200"/>
          </a:xfrm>
        </p:spPr>
        <p:txBody>
          <a:bodyPr/>
          <a:lstStyle/>
          <a:p>
            <a:pPr algn="r" rtl="1"/>
            <a:r>
              <a:rPr lang="fa-IR" b="1" dirty="0" smtClean="0"/>
              <a:t>خداوند در اية شريفة « ن والقلم و ما يسطرون» به دو موضوع مهم زندگي بشر سوگند ياد كرده « قلم و آنچه مي نويسد» چون قلم و نوشتن سرچشمة آگاهي بشر هستند ، و دوران زندگي بشر را نيز به دو دوران«تاريخ و ماقبل تاريخ» تقسيم بندي كرده اند و دوران تاريخ بشر از زماني شروع مي شود كه خط اختراع شد و بشر توانست دست به قلم شود.</a:t>
            </a:r>
            <a:endParaRPr lang="en-US" b="1" dirty="0" smtClean="0"/>
          </a:p>
          <a:p>
            <a:pPr algn="r" rtl="1"/>
            <a:endParaRPr lang="fa-IR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1214422"/>
            <a:ext cx="82867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u="sng" dirty="0" smtClean="0">
                <a:solidFill>
                  <a:srgbClr val="008000"/>
                </a:solidFill>
              </a:rPr>
              <a:t>4-جنبه هاي درماني ثبت :</a:t>
            </a:r>
          </a:p>
          <a:p>
            <a:pPr algn="r" rtl="1"/>
            <a:r>
              <a:rPr lang="fa-IR" dirty="0" smtClean="0">
                <a:solidFill>
                  <a:srgbClr val="FFFF00"/>
                </a:solidFill>
              </a:rPr>
              <a:t>   </a:t>
            </a:r>
            <a:r>
              <a:rPr lang="fa-IR" dirty="0" smtClean="0"/>
              <a:t>پرونده بيمار به عنوان مدركي كه </a:t>
            </a:r>
            <a:r>
              <a:rPr lang="fa-IR" b="1" u="sng" dirty="0" smtClean="0">
                <a:solidFill>
                  <a:schemeClr val="accent2"/>
                </a:solidFill>
              </a:rPr>
              <a:t>كليه معالجات و مراقبتهاي </a:t>
            </a:r>
            <a:r>
              <a:rPr lang="fa-IR" dirty="0" smtClean="0"/>
              <a:t>انجام شده براي بيمار در آن ثبت مي شود بسيار با اهميت است.</a:t>
            </a:r>
            <a:endParaRPr lang="en-US" dirty="0" smtClean="0"/>
          </a:p>
        </p:txBody>
      </p:sp>
      <p:pic>
        <p:nvPicPr>
          <p:cNvPr id="5" name="Picture 5" descr="t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14612" y="492919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dirty="0" smtClean="0"/>
              <a:t>Plan interventions</a:t>
            </a:r>
          </a:p>
          <a:p>
            <a:pPr eaLnBrk="1" hangingPunct="1"/>
            <a:r>
              <a:rPr lang="en-US" dirty="0" smtClean="0"/>
              <a:t>Decision making about ongoing interventions</a:t>
            </a:r>
          </a:p>
          <a:p>
            <a:pPr eaLnBrk="1" hangingPunct="1"/>
            <a:r>
              <a:rPr lang="en-US" dirty="0" smtClean="0"/>
              <a:t>Evaluation of patient's progress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43174" y="4143380"/>
            <a:ext cx="1935145" cy="461665"/>
          </a:xfrm>
          <a:prstGeom prst="rect">
            <a:avLst/>
          </a:prstGeom>
          <a:solidFill>
            <a:srgbClr val="FFFFCC"/>
          </a:solidFill>
          <a:ln>
            <a:solidFill>
              <a:srgbClr val="339966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Care Planning</a:t>
            </a:r>
            <a:endParaRPr lang="fa-IR" dirty="0"/>
          </a:p>
        </p:txBody>
      </p:sp>
      <p:pic>
        <p:nvPicPr>
          <p:cNvPr id="8" name="Picture 86" descr="clip_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336800"/>
            <a:ext cx="178593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357188" y="214290"/>
            <a:ext cx="850106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a-IR" b="1" i="0" u="sng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5-جنبه هاي پيشرفت بيماري: 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a-IR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fa-I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سير بيماري بطور مرتب و منظم ثبت شده و </a:t>
            </a:r>
            <a:r>
              <a:rPr kumimoji="0" lang="fa-IR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مطالعه مجدد پرونده و كنترل </a:t>
            </a:r>
            <a:r>
              <a:rPr kumimoji="0" lang="fa-I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اعمالي كه براي بيمار انجام شده آسانتر خواهد بود .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a-I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a-IR" b="1" i="0" u="sng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6-جنبه تحقيقاتي ثبت: 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a-IR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fa-I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گزارشات موجود در پرونده بيماران به عنوان </a:t>
            </a:r>
            <a:r>
              <a:rPr kumimoji="0" lang="fa-IR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منبع اطلاعات براي تحقيقات علمي </a:t>
            </a:r>
            <a:r>
              <a:rPr kumimoji="0" lang="fa-I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است . شيوع يك بيماري , مرگ و مير , بهبودي از آن ، عوارض استفاده از درمان يا پرستاري خاص ، اثرات و عوارض سرويس دهي از طريق همين اطلاعات قابل تحقيق است.</a:t>
            </a:r>
          </a:p>
        </p:txBody>
      </p:sp>
      <p:pic>
        <p:nvPicPr>
          <p:cNvPr id="3" name="Picture 5" descr="t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3108" y="5000636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/>
              <a:t>Can supply data for a study [to determine validity of nursing diagnoses]</a:t>
            </a:r>
          </a:p>
          <a:p>
            <a:pPr eaLnBrk="1" hangingPunct="1"/>
            <a:r>
              <a:rPr lang="en-US" dirty="0" smtClean="0"/>
              <a:t>Research studies can then lead to improved documentation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5984" y="4500570"/>
            <a:ext cx="1311578" cy="461665"/>
          </a:xfrm>
          <a:prstGeom prst="rect">
            <a:avLst/>
          </a:prstGeom>
          <a:solidFill>
            <a:srgbClr val="FFFFCC"/>
          </a:solidFill>
          <a:ln>
            <a:solidFill>
              <a:srgbClr val="339966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Research</a:t>
            </a:r>
            <a:endParaRPr lang="fa-I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298" y="2000240"/>
            <a:ext cx="6215090" cy="400725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342900" lvl="0" indent="-342900" algn="r" rtl="1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fa-IR" kern="0" dirty="0" smtClean="0"/>
          </a:p>
          <a:p>
            <a:pPr marL="342900" lvl="0" indent="-342900" algn="r" rtl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a-IR" kern="0" dirty="0" smtClean="0"/>
              <a:t>    گزارش پرونده </a:t>
            </a:r>
            <a:r>
              <a:rPr lang="fa-IR" b="1" u="sng" kern="0" dirty="0" smtClean="0">
                <a:solidFill>
                  <a:schemeClr val="accent2"/>
                </a:solidFill>
              </a:rPr>
              <a:t>منبع اطلاعات آماري </a:t>
            </a:r>
            <a:r>
              <a:rPr lang="fa-IR" kern="0" dirty="0" smtClean="0"/>
              <a:t>است كه توسط دولت مورد استفاده قرار مي گيرد . </a:t>
            </a:r>
          </a:p>
          <a:p>
            <a:pPr marL="342900" lvl="0" indent="-342900" algn="r" rtl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a-IR" kern="0" dirty="0" smtClean="0"/>
              <a:t>اين اطلاعات در مورد وضعيت سلامتي مردم يك شهر ,  استان يا كشور مي باشد كه تحقيقات اپيدميولوژيك و برنامه هاي پيشگيري از بيماريها در يك جمعيت را امكان پذير مي سازد</a:t>
            </a:r>
          </a:p>
          <a:p>
            <a:pPr marL="342900" lvl="0" indent="-342900" algn="r" rtl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a-IR" kern="0" dirty="0" smtClean="0"/>
              <a:t> و نيز اطلاعات آماري نظير تعداد مرگ و مير , مواليد و تعداد پذيرش بيماران به عنوان اساس برنامه ريزيهاي آينده و پيش بيني نيازهاي بهداشتي منطقه بكار مي رود.</a:t>
            </a:r>
            <a:endParaRPr lang="en-US" kern="0" dirty="0" smtClean="0"/>
          </a:p>
        </p:txBody>
      </p:sp>
      <p:pic>
        <p:nvPicPr>
          <p:cNvPr id="5" name="Picture 5" descr="t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290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6" descr="clip_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0"/>
            <a:ext cx="178593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714375" y="1000125"/>
            <a:ext cx="84296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7-</a:t>
            </a:r>
            <a:r>
              <a:rPr kumimoji="0" lang="ar-SA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جنبه هاي آموزشي دانشجويان :</a:t>
            </a:r>
            <a:endParaRPr kumimoji="0" lang="fa-IR" sz="2400" b="1" i="0" u="sng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ar-S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S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هدف ديگر گزارش پرونده بيماران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، آ</a:t>
            </a:r>
            <a:r>
              <a:rPr kumimoji="0" lang="ar-S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موزش دانشجويان </a:t>
            </a:r>
            <a:r>
              <a:rPr kumimoji="0" lang="fa-IR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رده های </a:t>
            </a:r>
            <a:r>
              <a:rPr kumimoji="0" lang="ar-SA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مختلف </a:t>
            </a:r>
            <a:r>
              <a:rPr kumimoji="0" lang="ar-S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است و اين پرونده ها مي تواند تصوير روشني از بيمار و مشكلات او و برنامه هاي مراقبتي انجام شده را يكجا به دانشجويان  ارائه نمايد.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a-I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8-جنبه هاي رسيدگي يا نظارت :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نظارت عبارتست از </a:t>
            </a:r>
            <a:r>
              <a:rPr kumimoji="0" lang="fa-IR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بررسي گزارشات پرونده بيمار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به منظور </a:t>
            </a:r>
            <a:r>
              <a:rPr kumimoji="0" lang="fa-IR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ارزشيابي كيفيت و كميت مراقبتهاي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انجام شده به دو صورت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1) گذشته نگر(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retrospective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: بررسي مجدد مراقبتهایی كه قبلا انجام شده و بيمار مرخص شده است .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2) رسيدگي همزمان 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concurrent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 بررسي مراقبتهايي كه  هم اكنون در مورد بيمار انجام مي شود. 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 descr="t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290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2500306"/>
            <a:ext cx="7620000" cy="152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Clinical manifestations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Effective treatment modalities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Factors affecting patient goal achievement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2071678"/>
            <a:ext cx="1430200" cy="461665"/>
          </a:xfrm>
          <a:prstGeom prst="rect">
            <a:avLst/>
          </a:prstGeom>
          <a:solidFill>
            <a:srgbClr val="FFFFCC"/>
          </a:solidFill>
          <a:ln>
            <a:solidFill>
              <a:srgbClr val="339966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Education</a:t>
            </a:r>
            <a:endParaRPr lang="fa-I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85918" y="2071678"/>
            <a:ext cx="657228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spcBef>
                <a:spcPct val="20000"/>
              </a:spcBef>
              <a:buFontTx/>
              <a:buChar char="•"/>
              <a:defRPr/>
            </a:pPr>
            <a:r>
              <a:rPr lang="fa-IR" sz="2800" b="1" u="sng" kern="0" dirty="0" smtClean="0">
                <a:solidFill>
                  <a:srgbClr val="008000"/>
                </a:solidFill>
              </a:rPr>
              <a:t>9- جنبه های قضاوتی :</a:t>
            </a:r>
          </a:p>
          <a:p>
            <a:pPr marL="342900" lvl="0" indent="-342900" algn="r" rtl="1">
              <a:spcBef>
                <a:spcPct val="20000"/>
              </a:spcBef>
              <a:buFontTx/>
              <a:buChar char="•"/>
              <a:defRPr/>
            </a:pPr>
            <a:r>
              <a:rPr lang="fa-IR" kern="0" dirty="0" smtClean="0"/>
              <a:t>   گزارش تا حد زيادي </a:t>
            </a:r>
            <a:r>
              <a:rPr lang="fa-IR" b="1" u="sng" kern="0" dirty="0" smtClean="0">
                <a:solidFill>
                  <a:schemeClr val="accent2"/>
                </a:solidFill>
              </a:rPr>
              <a:t>بازتاب كيفيت كاري </a:t>
            </a:r>
            <a:r>
              <a:rPr lang="fa-IR" kern="0" dirty="0" smtClean="0"/>
              <a:t>است  كه از آن خبر مي دهد ونيز نمودار شخصيت كسي است كه آنرا انشا كرده است . در حقيقت از روي گزارش مي توان در باره كار </a:t>
            </a:r>
            <a:r>
              <a:rPr lang="fa-IR" b="1" u="sng" kern="0" dirty="0" smtClean="0"/>
              <a:t>گزارشگر و نيز در مورد خود او داوري و قضاوت كرد </a:t>
            </a:r>
            <a:r>
              <a:rPr lang="fa-IR" kern="0" dirty="0" smtClean="0"/>
              <a:t>. </a:t>
            </a:r>
            <a:endParaRPr lang="en-US" kern="0" dirty="0" smtClean="0"/>
          </a:p>
        </p:txBody>
      </p:sp>
      <p:pic>
        <p:nvPicPr>
          <p:cNvPr id="6" name="Picture 5" descr="i60836972_743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75" y="4000504"/>
            <a:ext cx="1952625" cy="1819275"/>
          </a:xfrm>
          <a:prstGeom prst="rect">
            <a:avLst/>
          </a:prstGeom>
          <a:noFill/>
        </p:spPr>
      </p:pic>
      <p:pic>
        <p:nvPicPr>
          <p:cNvPr id="8" name="Picture 9" descr="7865vd25631uf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4775" y="4714884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7865vd25631uf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714884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7865vd25631uf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714884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7865vd25631uf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714884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60836972_743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00504"/>
            <a:ext cx="1952625" cy="18192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785794"/>
            <a:ext cx="82868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u="sng" dirty="0" smtClean="0"/>
              <a:t>1</a:t>
            </a:r>
            <a:r>
              <a:rPr lang="fa-IR" sz="2800" b="1" u="sng" dirty="0" smtClean="0"/>
              <a:t>- صحت و درستي :</a:t>
            </a:r>
          </a:p>
          <a:p>
            <a:pPr algn="r" rtl="1"/>
            <a:r>
              <a:rPr lang="fa-IR" dirty="0" smtClean="0"/>
              <a:t>    اطلاعات بايد صحيح باشند ‘ </a:t>
            </a:r>
            <a:r>
              <a:rPr lang="fa-IR" dirty="0" smtClean="0"/>
              <a:t>پرستار </a:t>
            </a:r>
            <a:r>
              <a:rPr lang="fa-IR" dirty="0" smtClean="0"/>
              <a:t>آنچه را كه گمان مي كند اتفاق افتاده و يا آنچه را كه فرد ديگري شرح داده گزارش نمي كند ‘ تنها اطلاعاتي را كه خود از طريق مشاهده يا معاينه بدست آورده ‘ يادداشت مي كند هم چنين از بكار بردن كلماتي مانند بنظر ميرسد يا ظاهرا و...خودداري ميكند .</a:t>
            </a:r>
          </a:p>
          <a:p>
            <a:pPr algn="r" rtl="1"/>
            <a:r>
              <a:rPr lang="fa-IR" sz="2800" b="1" u="sng" dirty="0" smtClean="0"/>
              <a:t>2-اختصار :</a:t>
            </a:r>
          </a:p>
          <a:p>
            <a:pPr algn="r" rtl="1"/>
            <a:r>
              <a:rPr lang="fa-IR" dirty="0" smtClean="0"/>
              <a:t>   تبادل اطلاعات بطور خلاصه سبب سهولت فهم آن ميشود . افراد ترجيح مي دهند گزارشات مختصر و مفيد را بجاي گزارشات طولاني بخوانند . سعي كنید با حداقل زمان و كلام , پيام خود را بطور كامل و گويا انتقال دهید.</a:t>
            </a:r>
          </a:p>
          <a:p>
            <a:pPr algn="r" rtl="1"/>
            <a:endParaRPr lang="fa-IR" dirty="0" smtClean="0"/>
          </a:p>
          <a:p>
            <a:pPr algn="r" rtl="1"/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857224" y="0"/>
            <a:ext cx="7772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sng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خصوصيات يك گزارش خوب :</a:t>
            </a:r>
            <a:endParaRPr kumimoji="0" lang="en-US" sz="36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3306" y="45720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 rtl="1" eaLnBrk="1" hangingPunct="1">
              <a:buSzPct val="100000"/>
              <a:buFont typeface="Impact" pitchFamily="34" charset="0"/>
              <a:buAutoNum type="arabicPeriod"/>
            </a:pPr>
            <a:r>
              <a:rPr lang="fa-IR" b="1" dirty="0" smtClean="0">
                <a:cs typeface="2  Koodak" pitchFamily="2" charset="-78"/>
              </a:rPr>
              <a:t>مثال : انگشتان پاي چپ بيمار گرم و صورتي رنگ ‘ بدون التهاب بوده ‘ بازگشت خون طي دو ثانيه انجام مي شود ‘ نبض روي پا قوي حس مي شود</a:t>
            </a:r>
            <a:r>
              <a:rPr lang="fa-IR" b="1" dirty="0" smtClean="0"/>
              <a:t> .</a:t>
            </a:r>
            <a:endParaRPr lang="en-US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678" y="214290"/>
            <a:ext cx="54292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u="sng" dirty="0" smtClean="0"/>
              <a:t>3-مربوط </a:t>
            </a:r>
            <a:r>
              <a:rPr lang="fa-IR" sz="2800" b="1" u="sng" dirty="0" smtClean="0"/>
              <a:t>بودن :</a:t>
            </a:r>
          </a:p>
          <a:p>
            <a:pPr algn="r" rtl="1"/>
            <a:r>
              <a:rPr lang="fa-IR" dirty="0" smtClean="0"/>
              <a:t>   در ثبت وقايع ، تنها اطلاعات ضروري را نوشته و از كلمات اضافي وجزئيات  بي ربط وقايع اجتناب ورزید. </a:t>
            </a:r>
            <a:endParaRPr lang="en-US" dirty="0" smtClean="0"/>
          </a:p>
          <a:p>
            <a:pPr algn="r" rtl="1"/>
            <a:r>
              <a:rPr lang="fa-IR" sz="2800" b="1" u="sng" dirty="0" smtClean="0"/>
              <a:t>4-جامع بودن :</a:t>
            </a:r>
          </a:p>
          <a:p>
            <a:pPr algn="r" rtl="1"/>
            <a:r>
              <a:rPr lang="fa-IR" dirty="0" smtClean="0"/>
              <a:t>   گزارش خوب به همان اندازه كه مختصر است,بايد كامل نيز باشد.و كليه موارد مربوط به بيمار بايد ثبت گردد</a:t>
            </a:r>
            <a:endParaRPr lang="fa-IR" dirty="0"/>
          </a:p>
        </p:txBody>
      </p:sp>
      <p:pic>
        <p:nvPicPr>
          <p:cNvPr id="5" name="Picture 91" descr="nurse_kari_running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496"/>
            <a:ext cx="192882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480" y="179249"/>
            <a:ext cx="6858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u="sng" dirty="0" smtClean="0"/>
              <a:t>5-جاري و معاصر و پويا : </a:t>
            </a:r>
          </a:p>
          <a:p>
            <a:pPr algn="r" rtl="1"/>
            <a:r>
              <a:rPr lang="fa-IR" dirty="0" smtClean="0"/>
              <a:t>    اطلاعات ثبت شده در پرونده , نبايد توام با تاخير باشد زيرا ممكنست از قلم بيفتد . يادداشت يك سري از موارد بايد بدون هيچ تاخيري باشد, مانند :داروها ‘ آمادگي براي عمل و كارهاي تشخيصي , پذيرش , انتقال , ترخيص وتغيير ناگهاني در وضعيت بيمار , اندازه گيري علائم حياتي و</a:t>
            </a:r>
            <a:r>
              <a:rPr lang="fa-IR" dirty="0" smtClean="0"/>
              <a:t>...</a:t>
            </a:r>
            <a:r>
              <a:rPr lang="fa-IR" b="1" dirty="0" smtClean="0"/>
              <a:t> اما ثبت مواردي مثل حمام دادن ‘ ماساژ و...را ميتوان به تاخير انداخت .</a:t>
            </a:r>
            <a:endParaRPr lang="fa-IR" dirty="0" smtClean="0"/>
          </a:p>
          <a:p>
            <a:pPr algn="r" rtl="1"/>
            <a:endParaRPr lang="en-US" dirty="0" smtClean="0"/>
          </a:p>
          <a:p>
            <a:pPr algn="r" rtl="1"/>
            <a:r>
              <a:rPr lang="fa-IR" sz="2800" b="1" u="sng" dirty="0" smtClean="0"/>
              <a:t>6-سازمان بندي :</a:t>
            </a:r>
          </a:p>
          <a:p>
            <a:pPr algn="r" rtl="1"/>
            <a:r>
              <a:rPr lang="fa-IR" dirty="0" smtClean="0"/>
              <a:t>    ثبت اطلاعات به صورت سازمان بندي شده براحتي قابل درك است .منظور از سازمان دهي اينست كه وقايع را به ترتيب زمان وقوع نوشت .</a:t>
            </a:r>
          </a:p>
          <a:p>
            <a:pPr algn="r" rtl="1"/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285984" y="4714884"/>
            <a:ext cx="6429420" cy="193899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2  Koodak" pitchFamily="2" charset="-78"/>
              </a:rPr>
              <a:t>مثال : بيمار درد شديدي در ربع تحتاني شكم بيان مي كند كه هنگام چرخيدن بدتر مي شود و در حالت خوابيده به چپ به حداقل مي رسد . شكم در لمس حساس و در دق مات مي باشد صداي روده ها با گوشي شنيده نمي شود ‘به دكتر ...اطلاع داده شد ‘ دستور ...جهت كاهش درد بيمار و دستورانجام اسكن شكم داده </a:t>
            </a:r>
            <a:r>
              <a:rPr lang="fa-IR" b="1" dirty="0" smtClean="0">
                <a:cs typeface="2  Koodak" pitchFamily="2" charset="-78"/>
              </a:rPr>
              <a:t>شد. </a:t>
            </a:r>
            <a:endParaRPr lang="en-US" b="1" dirty="0" smtClean="0">
              <a:cs typeface="2  Koodak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4546" y="0"/>
            <a:ext cx="664370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b="1" u="sng" dirty="0" smtClean="0"/>
              <a:t>7-محرمانه و رازداري  : </a:t>
            </a:r>
          </a:p>
          <a:p>
            <a:pPr algn="r"/>
            <a:r>
              <a:rPr lang="fa-IR" dirty="0" smtClean="0"/>
              <a:t>   </a:t>
            </a:r>
            <a:r>
              <a:rPr lang="fa-IR" dirty="0" smtClean="0"/>
              <a:t>پرستار نبايد </a:t>
            </a:r>
            <a:r>
              <a:rPr lang="fa-IR" dirty="0" smtClean="0"/>
              <a:t>راجع به وضعيت بيمار با بيماران ديگر يا افرادي كه عضو تيم مراقبت از بيمار نيستند , صحبت كند .فاش كردن راز بيمار بدون اجازه وي پيگرد قانوني دارد .اطلاعات ثبت شده </a:t>
            </a:r>
            <a:r>
              <a:rPr lang="fa-IR" dirty="0" smtClean="0">
                <a:latin typeface="+mn-lt"/>
                <a:cs typeface="+mj-cs"/>
              </a:rPr>
              <a:t>در</a:t>
            </a:r>
            <a:r>
              <a:rPr lang="fa-IR" dirty="0" smtClean="0">
                <a:latin typeface="+mn-lt"/>
                <a:cs typeface="+mj-cs"/>
              </a:rPr>
              <a:t>پرونده ‘ بايد دور از دسترسي بيماران ديگر باشد ‘ اگر پرونده گم شود ‘ پرستار مسئول است </a:t>
            </a:r>
            <a:r>
              <a:rPr lang="fa-IR" dirty="0" smtClean="0">
                <a:latin typeface="+mn-lt"/>
                <a:cs typeface="+mj-cs"/>
              </a:rPr>
              <a:t>.</a:t>
            </a:r>
          </a:p>
          <a:p>
            <a:pPr algn="r"/>
            <a:r>
              <a:rPr lang="fa-IR" dirty="0" smtClean="0">
                <a:latin typeface="+mn-lt"/>
                <a:cs typeface="+mj-cs"/>
              </a:rPr>
              <a:t>پرستاران </a:t>
            </a:r>
            <a:r>
              <a:rPr lang="fa-IR" dirty="0" smtClean="0">
                <a:latin typeface="+mn-lt"/>
                <a:cs typeface="+mj-cs"/>
              </a:rPr>
              <a:t>بايد از ثبت اطلاعات محرمانه كه در باره بيمار از ساير اعضا شنيده اند ‘ نام بردن تشخيص بيمار به ديگران و بحثي كه راجع به ساير بيماران مي شود ‘در پرونده خودداري كند.</a:t>
            </a:r>
          </a:p>
          <a:p>
            <a:pPr algn="r"/>
            <a:r>
              <a:rPr lang="fa-IR" dirty="0" smtClean="0"/>
              <a:t> </a:t>
            </a:r>
            <a:endParaRPr lang="fa-IR" dirty="0"/>
          </a:p>
        </p:txBody>
      </p:sp>
      <p:pic>
        <p:nvPicPr>
          <p:cNvPr id="5" name="Picture 89" descr="nurse_kari_reading_thermometer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643313"/>
            <a:ext cx="1776409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Diagram 7"/>
          <p:cNvGraphicFramePr>
            <a:graphicFrameLocks/>
          </p:cNvGraphicFramePr>
          <p:nvPr>
            <p:ph idx="1"/>
          </p:nvPr>
        </p:nvGraphicFramePr>
        <p:xfrm>
          <a:off x="431800" y="549275"/>
          <a:ext cx="8243888" cy="5832475"/>
        </p:xfrm>
        <a:graphic>
          <a:graphicData uri="http://schemas.openxmlformats.org/drawingml/2006/compatibility">
            <com:legacyDrawing xmlns:com="http://schemas.openxmlformats.org/drawingml/2006/compatibility" spid="_x0000_s47106"/>
          </a:graphicData>
        </a:graphic>
      </p:graphicFrame>
      <p:pic>
        <p:nvPicPr>
          <p:cNvPr id="3" name="Picture 5" descr="i60836972_743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708275"/>
            <a:ext cx="1952625" cy="1819275"/>
          </a:xfrm>
          <a:prstGeom prst="rect">
            <a:avLst/>
          </a:prstGeom>
          <a:noFill/>
        </p:spPr>
      </p:pic>
      <p:pic>
        <p:nvPicPr>
          <p:cNvPr id="4" name="Picture 93" descr="with_pil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2" y="2774950"/>
            <a:ext cx="2357438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14414" y="500042"/>
            <a:ext cx="7620000" cy="3886200"/>
          </a:xfrm>
        </p:spPr>
        <p:txBody>
          <a:bodyPr/>
          <a:lstStyle/>
          <a:p>
            <a:pPr algn="r" rtl="1"/>
            <a:r>
              <a:rPr lang="fa-IR" sz="3200" b="1" dirty="0" smtClean="0"/>
              <a:t>در قرآن در دو آيه (قلم و علق) اشاره صريح به نوشتن و ثبت </a:t>
            </a:r>
            <a:r>
              <a:rPr lang="fa-IR" sz="3200" b="1" dirty="0" smtClean="0"/>
              <a:t>شده </a:t>
            </a:r>
            <a:r>
              <a:rPr lang="fa-IR" sz="3200" b="1" dirty="0" smtClean="0"/>
              <a:t>است.</a:t>
            </a:r>
            <a:endParaRPr lang="en-US" sz="3200" dirty="0" smtClean="0">
              <a:cs typeface="B Homa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8860" y="2786058"/>
            <a:ext cx="59293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eaLnBrk="1" hangingPunct="1">
              <a:buFontTx/>
              <a:buNone/>
            </a:pPr>
            <a:r>
              <a:rPr lang="fa-IR" sz="2800" dirty="0" smtClean="0">
                <a:latin typeface="2  Koodak" pitchFamily="2" charset="-78"/>
                <a:cs typeface="+mj-cs"/>
              </a:rPr>
              <a:t>بنابراين </a:t>
            </a:r>
            <a:r>
              <a:rPr lang="fa-IR" sz="2800" b="1" u="sng" dirty="0" smtClean="0">
                <a:latin typeface="2  Koodak" pitchFamily="2" charset="-78"/>
                <a:cs typeface="+mj-cs"/>
              </a:rPr>
              <a:t>قلم و محصول </a:t>
            </a:r>
            <a:r>
              <a:rPr lang="fa-IR" sz="2800" dirty="0" smtClean="0">
                <a:latin typeface="2  Koodak" pitchFamily="2" charset="-78"/>
                <a:cs typeface="+mj-cs"/>
              </a:rPr>
              <a:t>آن يعني نوشته در قرآن كريم قداست خاصي دارد و آن زماني كه با قلم روند سلامتي و بهبودي بهترين مخلوق خدا يعني انسان را روي كاغذ مي نويسيم ، اين قداست به اوج خود مي رسد</a:t>
            </a:r>
            <a:r>
              <a:rPr lang="fa-IR" sz="2800" dirty="0" smtClean="0">
                <a:cs typeface="+mj-cs"/>
              </a:rPr>
              <a:t>  </a:t>
            </a:r>
            <a:r>
              <a:rPr lang="fa-IR" sz="2800" dirty="0" smtClean="0">
                <a:latin typeface="2  Koodak" pitchFamily="2" charset="-78"/>
                <a:cs typeface="+mj-cs"/>
              </a:rPr>
              <a:t>پس در مورد گزارش نويسي بايد بدانيم</a:t>
            </a:r>
            <a:r>
              <a:rPr lang="fa-IR" sz="2800" b="1" dirty="0" smtClean="0">
                <a:latin typeface="2  Koodak" pitchFamily="2" charset="-78"/>
                <a:cs typeface="+mj-cs"/>
              </a:rPr>
              <a:t> كه موضوعي معنوي عبادي و مقدس است .</a:t>
            </a:r>
            <a:endParaRPr lang="en-US" sz="2800" b="1" dirty="0" smtClean="0">
              <a:latin typeface="2  Koodak" pitchFamily="2" charset="-78"/>
              <a:cs typeface="+mj-cs"/>
            </a:endParaRPr>
          </a:p>
          <a:p>
            <a:pPr algn="r" rtl="1" eaLnBrk="1" hangingPunct="1">
              <a:buFontTx/>
              <a:buNone/>
            </a:pPr>
            <a:r>
              <a:rPr lang="en-US" sz="2800" b="1" dirty="0" smtClean="0">
                <a:cs typeface="+mj-cs"/>
              </a:rPr>
              <a:t> </a:t>
            </a:r>
            <a:endParaRPr lang="fa-IR" sz="2800" dirty="0"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4282" y="500042"/>
            <a:ext cx="8929718" cy="3416320"/>
          </a:xfrm>
          <a:prstGeom prst="rect">
            <a:avLst/>
          </a:prstGeom>
          <a:ln w="762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r" rtl="1" eaLnBrk="1" hangingPunct="1"/>
            <a:r>
              <a:rPr lang="ar-SA" sz="3600" b="1" u="sng" dirty="0" smtClean="0">
                <a:solidFill>
                  <a:srgbClr val="0000FF"/>
                </a:solidFill>
              </a:rPr>
              <a:t>چهار نوع از گزارشات پرستاري شامل</a:t>
            </a:r>
            <a:r>
              <a:rPr lang="fa-IR" sz="3600" b="1" u="sng" dirty="0" smtClean="0">
                <a:solidFill>
                  <a:srgbClr val="0000FF"/>
                </a:solidFill>
              </a:rPr>
              <a:t>:</a:t>
            </a:r>
          </a:p>
          <a:p>
            <a:pPr algn="r" rtl="1" eaLnBrk="1" hangingPunct="1"/>
            <a:endParaRPr lang="fa-IR" sz="3600" dirty="0" smtClean="0"/>
          </a:p>
          <a:p>
            <a:pPr algn="r" rtl="1" eaLnBrk="1" hangingPunct="1">
              <a:buFont typeface="Wingdings" pitchFamily="2" charset="2"/>
              <a:buChar char="ü"/>
            </a:pPr>
            <a:r>
              <a:rPr lang="ar-SA" sz="3600" dirty="0" smtClean="0"/>
              <a:t> </a:t>
            </a:r>
            <a:r>
              <a:rPr lang="fa-IR" sz="3600" dirty="0" smtClean="0"/>
              <a:t> </a:t>
            </a:r>
            <a:r>
              <a:rPr lang="ar-SA" sz="3600" dirty="0" smtClean="0"/>
              <a:t>گزارش تغيير نوبت كاري</a:t>
            </a:r>
            <a:r>
              <a:rPr lang="en-US" sz="3600" dirty="0" smtClean="0"/>
              <a:t> change of shift reports </a:t>
            </a:r>
            <a:endParaRPr lang="fa-IR" sz="3600" dirty="0" smtClean="0"/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sz="3600" dirty="0" smtClean="0"/>
              <a:t>  </a:t>
            </a:r>
            <a:r>
              <a:rPr lang="ar-SA" sz="3600" dirty="0" smtClean="0"/>
              <a:t>گزارش تلفني</a:t>
            </a:r>
            <a:r>
              <a:rPr lang="en-US" sz="3600" dirty="0" smtClean="0"/>
              <a:t> Telephone reports                        </a:t>
            </a:r>
            <a:endParaRPr lang="fa-IR" sz="3600" dirty="0" smtClean="0"/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sz="3600" dirty="0" smtClean="0"/>
              <a:t>  </a:t>
            </a:r>
            <a:r>
              <a:rPr lang="ar-SA" sz="3600" dirty="0" smtClean="0"/>
              <a:t>گزارش انتقال</a:t>
            </a:r>
            <a:r>
              <a:rPr lang="en-US" sz="3600" dirty="0" smtClean="0"/>
              <a:t> Transfer reports                           </a:t>
            </a:r>
            <a:r>
              <a:rPr lang="fa-IR" sz="3600" dirty="0" smtClean="0"/>
              <a:t> </a:t>
            </a:r>
          </a:p>
          <a:p>
            <a:pPr algn="r" rtl="1" eaLnBrk="1" hangingPunct="1">
              <a:buFont typeface="Wingdings" pitchFamily="2" charset="2"/>
              <a:buChar char="ü"/>
            </a:pPr>
            <a:r>
              <a:rPr lang="ar-SA" sz="3600" dirty="0" smtClean="0"/>
              <a:t> </a:t>
            </a:r>
            <a:r>
              <a:rPr lang="fa-IR" sz="3600" dirty="0" smtClean="0"/>
              <a:t> </a:t>
            </a:r>
            <a:r>
              <a:rPr lang="ar-SA" sz="3600" dirty="0" smtClean="0"/>
              <a:t>گزارش حوادث</a:t>
            </a:r>
            <a:r>
              <a:rPr lang="en-US" sz="3600" b="1" dirty="0" smtClean="0"/>
              <a:t> </a:t>
            </a:r>
            <a:r>
              <a:rPr lang="en-US" sz="3600" dirty="0" smtClean="0"/>
              <a:t>Incident</a:t>
            </a:r>
            <a:r>
              <a:rPr lang="en-US" sz="3600" b="1" dirty="0" smtClean="0"/>
              <a:t>                       </a:t>
            </a:r>
            <a:r>
              <a:rPr lang="fa-IR" sz="3600" b="1" dirty="0" smtClean="0"/>
              <a:t>  </a:t>
            </a:r>
            <a:r>
              <a:rPr lang="en-US" sz="3600" dirty="0" smtClean="0"/>
              <a:t>reports</a:t>
            </a:r>
            <a:r>
              <a:rPr lang="fa-IR" sz="3600" b="1" dirty="0" smtClean="0"/>
              <a:t> </a:t>
            </a:r>
            <a:endParaRPr lang="en-US" sz="3600" dirty="0" smtClean="0"/>
          </a:p>
        </p:txBody>
      </p:sp>
      <p:pic>
        <p:nvPicPr>
          <p:cNvPr id="3" name="Picture 5" descr="t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5929330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720" y="214290"/>
            <a:ext cx="8429684" cy="928694"/>
          </a:xfrm>
          <a:prstGeom prst="rect">
            <a:avLst/>
          </a:prstGeom>
          <a:solidFill>
            <a:srgbClr val="FFFFCC"/>
          </a:solidFill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/>
            <a:r>
              <a:rPr kumimoji="0" lang="en-US" sz="3600" b="1" i="1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ar-SA" sz="3600" b="1" i="1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گزارش تغيير نوبت كاري</a:t>
            </a:r>
            <a:r>
              <a:rPr lang="en-US" sz="3600" b="1" u="sng" dirty="0" smtClean="0">
                <a:solidFill>
                  <a:srgbClr val="0000FF"/>
                </a:solidFill>
              </a:rPr>
              <a:t>End of Shift Report  </a:t>
            </a:r>
            <a:r>
              <a:rPr kumimoji="0" lang="ar-SA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1" i="0" u="sng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409" y="1296011"/>
            <a:ext cx="8077640" cy="495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در پايان هر نوبت كاري پرستاران اطلاعات مربوط به مددجويان را به پرستاران نوبت بعد گزارش مي‌دهد. هدف از اين گزارش تداوم مراقبت از مددجو توسط پرستاران مي‌باشد</a:t>
            </a:r>
            <a:endParaRPr kumimoji="0" lang="fa-IR" sz="32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به صورت </a:t>
            </a:r>
            <a:r>
              <a:rPr kumimoji="0" lang="ar-SA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شفاهي يا كنار تخت مددجو </a:t>
            </a:r>
            <a:r>
              <a:rPr kumimoji="0" lang="ar-SA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ارائه مي‌شود. </a:t>
            </a:r>
            <a:endParaRPr kumimoji="0" lang="fa-IR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گزارش خوب، وضعيت سلامتي مددجويان را شرح داده و به كاركنان شيفت بعد امكان آگاهي كامل از مراقبتهاي مورد نياز مددجويان را مي‌دهد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pic>
        <p:nvPicPr>
          <p:cNvPr id="4" name="Picture 5" descr="t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6215082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91440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b="1" u="sng" dirty="0" smtClean="0">
                <a:solidFill>
                  <a:srgbClr val="0000FF"/>
                </a:solidFill>
              </a:rPr>
              <a:t>مشخصات گزارش تغییر نوبت کاری</a:t>
            </a:r>
            <a:endParaRPr lang="en-US" b="1" u="sng" dirty="0" smtClean="0">
              <a:solidFill>
                <a:srgbClr val="0000FF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924425"/>
          </a:xfrm>
        </p:spPr>
        <p:txBody>
          <a:bodyPr/>
          <a:lstStyle/>
          <a:p>
            <a:pPr algn="r" rtl="1" eaLnBrk="1" hangingPunct="1">
              <a:lnSpc>
                <a:spcPct val="180000"/>
              </a:lnSpc>
              <a:defRPr/>
            </a:pPr>
            <a:r>
              <a:rPr lang="fa-IR" dirty="0" smtClean="0"/>
              <a:t>سریع و کارامد ارائه گردد</a:t>
            </a:r>
          </a:p>
          <a:p>
            <a:pPr algn="r" rtl="1" eaLnBrk="1" hangingPunct="1">
              <a:lnSpc>
                <a:spcPct val="180000"/>
              </a:lnSpc>
              <a:defRPr/>
            </a:pPr>
            <a:r>
              <a:rPr lang="fa-IR" dirty="0" smtClean="0"/>
              <a:t>نباید از روی کاردکس خوانده شود</a:t>
            </a:r>
          </a:p>
          <a:p>
            <a:pPr algn="r" rtl="1" eaLnBrk="1" hangingPunct="1">
              <a:lnSpc>
                <a:spcPct val="180000"/>
              </a:lnSpc>
              <a:defRPr/>
            </a:pPr>
            <a:r>
              <a:rPr lang="fa-IR" dirty="0" smtClean="0"/>
              <a:t>گزارش باید عینی مختصر وبه روز باشد</a:t>
            </a:r>
          </a:p>
          <a:p>
            <a:pPr algn="r" rtl="1" eaLnBrk="1" hangingPunct="1">
              <a:lnSpc>
                <a:spcPct val="180000"/>
              </a:lnSpc>
              <a:defRPr/>
            </a:pPr>
            <a:r>
              <a:rPr lang="fa-IR" dirty="0" smtClean="0"/>
              <a:t>مهم است که کارکنان کمکی در گزارش تغییر نوبت کاری شرکت کنند</a:t>
            </a:r>
            <a:endParaRPr lang="en-US" dirty="0" smtClean="0"/>
          </a:p>
        </p:txBody>
      </p:sp>
      <p:pic>
        <p:nvPicPr>
          <p:cNvPr id="4" name="Picture 5" descr="t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290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60836972_743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38"/>
            <a:ext cx="1952625" cy="1819275"/>
          </a:xfrm>
          <a:prstGeom prst="rect">
            <a:avLst/>
          </a:prstGeom>
          <a:noFill/>
        </p:spPr>
      </p:pic>
      <p:pic>
        <p:nvPicPr>
          <p:cNvPr id="6" name="Picture 4" descr="fy1i6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7"/>
            <a:ext cx="1871663" cy="2786082"/>
          </a:xfrm>
          <a:prstGeom prst="rect">
            <a:avLst/>
          </a:prstGeom>
          <a:noFill/>
        </p:spPr>
      </p:pic>
      <p:pic>
        <p:nvPicPr>
          <p:cNvPr id="7" name="Picture 2" descr="C:\Documents and Settings\KIAN\Desktop\گزارش نويسي\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5357826"/>
            <a:ext cx="200025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56"/>
            <a:ext cx="91440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b="1" u="sng" dirty="0" smtClean="0">
                <a:solidFill>
                  <a:srgbClr val="0000FF"/>
                </a:solidFill>
              </a:rPr>
              <a:t>مزیت گزارشات شفاهی</a:t>
            </a:r>
            <a:endParaRPr lang="en-US" b="1" u="sng" dirty="0" smtClean="0">
              <a:solidFill>
                <a:srgbClr val="0000FF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1860550"/>
            <a:ext cx="8435975" cy="499745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/>
              <a:t>به کارکنان امکان پرسش سوال یا روشن نمودن توضیحات را میدهد</a:t>
            </a:r>
          </a:p>
          <a:p>
            <a:pPr algn="r" rtl="1" eaLnBrk="1" hangingPunct="1">
              <a:defRPr/>
            </a:pPr>
            <a:r>
              <a:rPr lang="fa-IR" dirty="0" smtClean="0"/>
              <a:t>مددجو و اعضا خانواده فرصت شرکت در تصمیم گیری را دارند</a:t>
            </a:r>
          </a:p>
          <a:p>
            <a:pPr algn="r" rtl="1" eaLnBrk="1" hangingPunct="1">
              <a:defRPr/>
            </a:pPr>
            <a:r>
              <a:rPr lang="fa-IR" dirty="0" smtClean="0"/>
              <a:t>پر ستاران میتوانند با یکدیگر مددجو را جهت انجام ارزیابیهای مورد نیاز مشاهده نمایند</a:t>
            </a:r>
          </a:p>
          <a:p>
            <a:pPr algn="r" rtl="1" eaLnBrk="1" hangingPunct="1">
              <a:defRPr/>
            </a:pPr>
            <a:r>
              <a:rPr lang="fa-IR" dirty="0" smtClean="0"/>
              <a:t>سیر پیشرفت را ارزشیابی کنند</a:t>
            </a:r>
          </a:p>
          <a:p>
            <a:pPr algn="r" rtl="1" eaLnBrk="1" hangingPunct="1">
              <a:defRPr/>
            </a:pPr>
            <a:r>
              <a:rPr lang="fa-IR" dirty="0" smtClean="0"/>
              <a:t>در مورد مناسبترین اقدامات برای رفع نیازهای مددجو بحث کنند.</a:t>
            </a:r>
            <a:endParaRPr lang="en-US" dirty="0" smtClean="0"/>
          </a:p>
        </p:txBody>
      </p:sp>
      <p:pic>
        <p:nvPicPr>
          <p:cNvPr id="4" name="Picture 5" descr="t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85728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2573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071538" y="57148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rtl="1">
              <a:defRPr/>
            </a:pPr>
            <a:r>
              <a:rPr kumimoji="0" lang="ar-SA" sz="3600" b="1" i="1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گزارش انتقالي</a:t>
            </a:r>
            <a:r>
              <a:rPr lang="en-US" sz="3600" b="1" u="sng" dirty="0" smtClean="0">
                <a:solidFill>
                  <a:srgbClr val="0000FF"/>
                </a:solidFill>
              </a:rPr>
              <a:t>Transfer report  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sng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285750" y="1500188"/>
            <a:ext cx="85725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r" rtl="1">
              <a:spcBef>
                <a:spcPct val="20000"/>
              </a:spcBef>
              <a:buFontTx/>
              <a:buChar char="•"/>
              <a:defRPr/>
            </a:pPr>
            <a:r>
              <a:rPr kumimoji="0" lang="ar-S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در موارد خاص جهت پيگيري,‌ درمان,‌ تشخيص و اقدامات موثر، بيمار از بخشي به بخش ديگر و يا از مركزي به مركز درماني ديگر منتقل مي شود.</a:t>
            </a:r>
            <a:r>
              <a:rPr lang="ar-SA" sz="2800" kern="0" dirty="0" smtClean="0"/>
              <a:t> گزارشات انتقال ممكن است توسط تلفن يا مستقيم داده شوند.</a:t>
            </a:r>
            <a:r>
              <a:rPr kumimoji="0" lang="ar-S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 descr="t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290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71670" y="3143248"/>
            <a:ext cx="6000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/>
              <a:t>Unit to unit report</a:t>
            </a:r>
          </a:p>
          <a:p>
            <a:pPr eaLnBrk="1" hangingPunct="1"/>
            <a:r>
              <a:rPr lang="en-US" sz="2800" dirty="0" smtClean="0"/>
              <a:t>Phone or in person</a:t>
            </a:r>
          </a:p>
          <a:p>
            <a:pPr eaLnBrk="1" hangingPunct="1"/>
            <a:r>
              <a:rPr lang="en-US" sz="2800" dirty="0" smtClean="0"/>
              <a:t>All pertinent data about patient</a:t>
            </a:r>
          </a:p>
          <a:p>
            <a:pPr eaLnBrk="1" hangingPunct="1"/>
            <a:r>
              <a:rPr lang="en-US" sz="2800" dirty="0" smtClean="0"/>
              <a:t>Send all belongings with client</a:t>
            </a:r>
          </a:p>
          <a:p>
            <a:pPr eaLnBrk="1" hangingPunct="1"/>
            <a:r>
              <a:rPr lang="en-US" sz="2800" dirty="0" smtClean="0"/>
              <a:t>Review clothing/belonging list prior to transfer</a:t>
            </a:r>
          </a:p>
          <a:p>
            <a:pPr eaLnBrk="1" hangingPunct="1"/>
            <a:r>
              <a:rPr lang="en-US" sz="2800" dirty="0" smtClean="0"/>
              <a:t>Transfer Sheet Documentation</a:t>
            </a:r>
            <a:endParaRPr lang="fa-IR" sz="2800" dirty="0"/>
          </a:p>
        </p:txBody>
      </p:sp>
      <p:pic>
        <p:nvPicPr>
          <p:cNvPr id="7" name="Picture 6" descr="nurse_kari_running_hg_clr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00958" y="3429000"/>
            <a:ext cx="1643042" cy="26432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4810" y="1428737"/>
            <a:ext cx="4572000" cy="515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ar-SA" kern="0" dirty="0" smtClean="0"/>
              <a:t>1 ـ اسم و سن مددجو پزشك اوليه و تشخيص طبي </a:t>
            </a:r>
          </a:p>
          <a:p>
            <a:pPr marL="342900" lvl="0" indent="-342900" algn="r" rtl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ar-SA" kern="0" dirty="0" smtClean="0"/>
              <a:t>2 ـ خلاصه </a:t>
            </a:r>
            <a:r>
              <a:rPr lang="fa-IR" kern="0" dirty="0" smtClean="0"/>
              <a:t>سیر بیماری</a:t>
            </a:r>
            <a:r>
              <a:rPr lang="ar-SA" kern="0" dirty="0" smtClean="0"/>
              <a:t> تا زمان انتقال</a:t>
            </a:r>
          </a:p>
          <a:p>
            <a:pPr marL="342900" lvl="0" indent="-342900" algn="r" rtl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ar-SA" kern="0" dirty="0" smtClean="0"/>
              <a:t>3 ـ وضعيت سلامتي فعلي</a:t>
            </a:r>
            <a:r>
              <a:rPr lang="fa-IR" kern="0" dirty="0" smtClean="0"/>
              <a:t>(روانی ،فیزیکی و .. )</a:t>
            </a:r>
            <a:endParaRPr lang="ar-SA" kern="0" dirty="0" smtClean="0"/>
          </a:p>
          <a:p>
            <a:pPr marL="342900" lvl="0" indent="-342900" algn="r" rtl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ar-SA" kern="0" dirty="0" smtClean="0"/>
              <a:t>4 ـ برنامه مراقبتي فعلي</a:t>
            </a:r>
          </a:p>
          <a:p>
            <a:pPr marL="342900" lvl="0" indent="-342900" algn="r" rtl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ar-SA" kern="0" dirty="0" smtClean="0"/>
              <a:t>5 ـ ملاحظات خاص</a:t>
            </a:r>
          </a:p>
          <a:p>
            <a:pPr marL="342900" lvl="0" indent="-342900" algn="r" rtl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ar-SA" kern="0" dirty="0" smtClean="0"/>
              <a:t>6 ـ نياز به تجهيزات خاص</a:t>
            </a:r>
            <a:endParaRPr lang="en-US" kern="0" dirty="0" smtClean="0"/>
          </a:p>
          <a:p>
            <a:pPr marL="342900" lvl="0" indent="-342900" algn="r" rtl="1">
              <a:spcBef>
                <a:spcPct val="20000"/>
              </a:spcBef>
              <a:buFontTx/>
              <a:buChar char="•"/>
              <a:defRPr/>
            </a:pPr>
            <a:r>
              <a:rPr lang="fa-IR" kern="0" dirty="0" smtClean="0"/>
              <a:t> </a:t>
            </a:r>
            <a:r>
              <a:rPr lang="ar-SA" kern="0" dirty="0" smtClean="0"/>
              <a:t>تشخيصها, مشكلات و طرحهاي مراقبتهاي فعلي</a:t>
            </a:r>
            <a:endParaRPr lang="en-US" kern="0" dirty="0" smtClean="0"/>
          </a:p>
          <a:p>
            <a:pPr marL="342900" lvl="0" indent="-342900" algn="r" rtl="1">
              <a:spcBef>
                <a:spcPct val="20000"/>
              </a:spcBef>
              <a:buFontTx/>
              <a:buChar char="•"/>
              <a:defRPr/>
            </a:pPr>
            <a:r>
              <a:rPr lang="fa-IR" kern="0" dirty="0" smtClean="0"/>
              <a:t> </a:t>
            </a:r>
            <a:r>
              <a:rPr lang="ar-SA" kern="0" dirty="0" smtClean="0"/>
              <a:t>هر مداخله يا ارزيابي فوری كه در زمان كوتاهي پس از انتقال بايستي انجام شود.</a:t>
            </a:r>
            <a:endParaRPr lang="en-US" kern="0" dirty="0" smtClean="0"/>
          </a:p>
          <a:p>
            <a:pPr marL="342900" lvl="0" indent="-342900" algn="r" rtl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ar-SA" kern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85786" y="500042"/>
            <a:ext cx="80010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ar-SA" sz="3200" b="1" kern="0" dirty="0" smtClean="0">
                <a:solidFill>
                  <a:srgbClr val="0000FF"/>
                </a:solidFill>
              </a:rPr>
              <a:t>اطلاعاتي كه پرستاران در گزارش انتقال ارائه مي‌دهند، شامل موارد زير هستند 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42984"/>
            <a:ext cx="4429156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Unit to unit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Acute care to LTC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Summarize medical progress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Background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Current status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Current nursing diagnoses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Critical assessments or interventions to be completed shortly after transfer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Special considerations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Need for special equipment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7422" y="6100870"/>
            <a:ext cx="635795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ar-SA" kern="0" dirty="0" smtClean="0"/>
              <a:t>در برخي موارد بايد اطلاعات گزارش شده ثبت شوند</a:t>
            </a:r>
            <a:endParaRPr lang="fa-I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66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گزارشات تلفني</a:t>
            </a:r>
            <a:r>
              <a:rPr lang="en-US" sz="3200" b="1" u="sng" dirty="0" smtClean="0">
                <a:solidFill>
                  <a:srgbClr val="0000FF"/>
                </a:solidFill>
              </a:rPr>
              <a:t>Telephone report                         </a:t>
            </a:r>
          </a:p>
          <a:p>
            <a:pPr algn="r" rtl="1"/>
            <a:r>
              <a:rPr lang="ar-SA" sz="32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fa-IR" sz="32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4810" y="1142984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buFontTx/>
              <a:buChar char="-"/>
              <a:defRPr/>
            </a:pPr>
            <a:r>
              <a:rPr lang="ar-SA" sz="2800" dirty="0" smtClean="0"/>
              <a:t>پرستاران پزشكان را از تغييرات در شرايط مددجو آگاه مي‌سازند </a:t>
            </a:r>
            <a:endParaRPr lang="fa-IR" sz="2800" dirty="0" smtClean="0"/>
          </a:p>
          <a:p>
            <a:pPr algn="r" eaLnBrk="1" hangingPunct="1">
              <a:buFontTx/>
              <a:buChar char="-"/>
              <a:defRPr/>
            </a:pPr>
            <a:r>
              <a:rPr lang="fa-IR" sz="2800" dirty="0" smtClean="0"/>
              <a:t>- </a:t>
            </a:r>
            <a:r>
              <a:rPr lang="ar-SA" sz="2800" dirty="0" smtClean="0"/>
              <a:t>و يا با پرستاران بخش ديگر درباره انتقال مددجو ارتباط برقرار مي‌كنند.</a:t>
            </a:r>
            <a:endParaRPr lang="fa-IR" sz="2800" dirty="0" smtClean="0"/>
          </a:p>
          <a:p>
            <a:pPr algn="r" eaLnBrk="1" hangingPunct="1">
              <a:defRPr/>
            </a:pPr>
            <a:r>
              <a:rPr lang="fa-IR" sz="2800" dirty="0" smtClean="0"/>
              <a:t>- </a:t>
            </a:r>
            <a:r>
              <a:rPr lang="ar-SA" sz="2800" dirty="0" smtClean="0"/>
              <a:t> كارمند آزمايشگاه يا راديولوژيست ممكن است نتايج آزمونهاي تشخيصي را گزارش كند. </a:t>
            </a:r>
            <a:endParaRPr lang="fa-IR" sz="28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5720" y="1071546"/>
            <a:ext cx="42989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Nurse to MD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Nurse to nurse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Nurse to lab, dietary, etc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Document time, persons involved, information given/received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Be clear, accurate, &amp; concise </a:t>
            </a:r>
          </a:p>
        </p:txBody>
      </p:sp>
      <p:pic>
        <p:nvPicPr>
          <p:cNvPr id="6" name="Picture 4" descr="j033226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286512" y="4357694"/>
            <a:ext cx="2193925" cy="2265362"/>
          </a:xfrm>
          <a:prstGeom prst="rect">
            <a:avLst/>
          </a:prstGeom>
          <a:noFill/>
        </p:spPr>
      </p:pic>
      <p:pic>
        <p:nvPicPr>
          <p:cNvPr id="7" name="Picture 5" descr="t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14290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1071546"/>
            <a:ext cx="82153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 smtClean="0"/>
              <a:t>در گزارش تلفني بايد اطلاعات </a:t>
            </a:r>
            <a:r>
              <a:rPr lang="ar-SA" sz="32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واضح، دقيق و مختصر</a:t>
            </a:r>
            <a:r>
              <a:rPr lang="ar-SA" sz="3200" dirty="0" smtClean="0"/>
              <a:t> ارائه شود. </a:t>
            </a:r>
            <a:endParaRPr lang="fa-IR" sz="3200" dirty="0" smtClean="0"/>
          </a:p>
          <a:p>
            <a:pPr algn="r" rtl="1"/>
            <a:r>
              <a:rPr lang="fa-IR" sz="3200" dirty="0" smtClean="0"/>
              <a:t>- </a:t>
            </a:r>
            <a:r>
              <a:rPr lang="ar-SA" sz="3200" dirty="0" smtClean="0"/>
              <a:t>در بسياري موارد، هنگام </a:t>
            </a:r>
            <a:r>
              <a:rPr lang="ar-SA" sz="32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بروز وقايع يا تغييرات مهم</a:t>
            </a:r>
            <a:r>
              <a:rPr lang="ar-SA" sz="3200" dirty="0" smtClean="0"/>
              <a:t> در شرايط مددجو</a:t>
            </a:r>
            <a:r>
              <a:rPr lang="fa-IR" sz="3200" dirty="0" smtClean="0"/>
              <a:t>،</a:t>
            </a:r>
            <a:r>
              <a:rPr lang="ar-SA" sz="3200" dirty="0" smtClean="0"/>
              <a:t> اطلاعات در گزارش تلفني ثبت مي‌شوند</a:t>
            </a:r>
            <a:endParaRPr lang="fa-IR" sz="3200" dirty="0"/>
          </a:p>
        </p:txBody>
      </p:sp>
      <p:sp>
        <p:nvSpPr>
          <p:cNvPr id="3" name="Rectangle 2"/>
          <p:cNvSpPr/>
          <p:nvPr/>
        </p:nvSpPr>
        <p:spPr>
          <a:xfrm>
            <a:off x="2214546" y="3143248"/>
            <a:ext cx="64294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/>
              <a:t>Inform physician of changes</a:t>
            </a:r>
          </a:p>
          <a:p>
            <a:pPr eaLnBrk="1" hangingPunct="1"/>
            <a:r>
              <a:rPr lang="en-US" sz="2800" dirty="0" smtClean="0"/>
              <a:t>Client transfers to different units</a:t>
            </a:r>
          </a:p>
          <a:p>
            <a:pPr eaLnBrk="1" hangingPunct="1"/>
            <a:r>
              <a:rPr lang="en-US" sz="2800" dirty="0" smtClean="0"/>
              <a:t>Result reports from lab or radiology</a:t>
            </a:r>
          </a:p>
          <a:p>
            <a:pPr eaLnBrk="1" hangingPunct="1"/>
            <a:r>
              <a:rPr lang="en-US" sz="2800" dirty="0" smtClean="0"/>
              <a:t>Client transfers to different institutions</a:t>
            </a:r>
          </a:p>
          <a:p>
            <a:pPr eaLnBrk="1" hangingPunct="1"/>
            <a:r>
              <a:rPr lang="en-US" sz="2800" dirty="0" smtClean="0"/>
              <a:t>Info needed: When call made, to whom, info given</a:t>
            </a:r>
          </a:p>
          <a:p>
            <a:pPr eaLnBrk="1" hangingPunct="1"/>
            <a:r>
              <a:rPr lang="en-US" sz="2800" dirty="0" smtClean="0"/>
              <a:t>Keep clear, accurate, repeat info if necessary</a:t>
            </a:r>
          </a:p>
        </p:txBody>
      </p:sp>
      <p:pic>
        <p:nvPicPr>
          <p:cNvPr id="4" name="Picture 5" descr="t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290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143372" y="142852"/>
            <a:ext cx="4786346" cy="928694"/>
          </a:xfrm>
          <a:prstGeom prst="rect">
            <a:avLst/>
          </a:prstGeom>
          <a:solidFill>
            <a:srgbClr val="FFFFCC"/>
          </a:solidFill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>
              <a:defRPr/>
            </a:pPr>
            <a:r>
              <a:rPr kumimoji="0" lang="ar-SA" sz="2800" b="1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دستورات تلفني</a:t>
            </a:r>
            <a:r>
              <a:rPr lang="en-US" sz="2800" dirty="0" smtClean="0"/>
              <a:t>Telephone Orders</a:t>
            </a:r>
            <a:r>
              <a:rPr kumimoji="0" lang="en-US" sz="2800" b="1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286248" y="1071546"/>
            <a:ext cx="4572032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شامل درمان توصيه شده توسط پزشك به پرستار از طريق تلفن مي‌باشند.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دستور بايد </a:t>
            </a:r>
            <a:r>
              <a:rPr kumimoji="0" lang="ar-SA" sz="2800" b="0" i="1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با تكرار واضح و كامل تأييد</a:t>
            </a:r>
            <a:r>
              <a:rPr kumimoji="0" lang="ar-S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شود. 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سپس پرستار دستورات را در برگه دستور پزشك ثبت نموده و امضاء مي‌كند.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و بعد از آن پزشك دستور تلفني را با امضاء كردن آن تأييد مي‌كند. دستورات تلفني غالباً در شب يا در مواقع فوري داده مي‌شوند. و </a:t>
            </a:r>
            <a:r>
              <a:rPr kumimoji="0" lang="ar-SA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فقط بايد در صورت ضرورت به كار روند.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357166"/>
            <a:ext cx="4071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/>
              <a:t>Physician to RN</a:t>
            </a:r>
          </a:p>
          <a:p>
            <a:pPr eaLnBrk="1" hangingPunct="1"/>
            <a:r>
              <a:rPr lang="en-US" dirty="0" smtClean="0"/>
              <a:t>Physician must co-sign within 24 hours</a:t>
            </a:r>
          </a:p>
          <a:p>
            <a:pPr eaLnBrk="1" hangingPunct="1"/>
            <a:r>
              <a:rPr lang="en-US" dirty="0" err="1" smtClean="0"/>
              <a:t>Nightime</a:t>
            </a:r>
            <a:r>
              <a:rPr lang="en-US" dirty="0" smtClean="0"/>
              <a:t>, emergency orders</a:t>
            </a:r>
          </a:p>
          <a:p>
            <a:pPr eaLnBrk="1" hangingPunct="1"/>
            <a:r>
              <a:rPr lang="en-US" dirty="0" smtClean="0"/>
              <a:t>Guidelines and procedure per institution</a:t>
            </a:r>
          </a:p>
          <a:p>
            <a:pPr eaLnBrk="1" hangingPunct="1"/>
            <a:r>
              <a:rPr lang="en-US" dirty="0" smtClean="0"/>
              <a:t>Be careful, precise and accurate with order</a:t>
            </a:r>
          </a:p>
          <a:p>
            <a:pPr eaLnBrk="1" hangingPunct="1"/>
            <a:r>
              <a:rPr lang="en-US" dirty="0" smtClean="0"/>
              <a:t>Write order as said by physician, repeat it back</a:t>
            </a:r>
          </a:p>
        </p:txBody>
      </p:sp>
      <p:pic>
        <p:nvPicPr>
          <p:cNvPr id="5" name="Picture 5" descr="BD0715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28794" y="3429000"/>
            <a:ext cx="2709855" cy="23574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 smtClean="0"/>
              <a:t>جهت ثبت مكالمه تلفني وتهيه مدرك پرستار بايستي به عوامل زير در گزارش اشاره نمايد</a:t>
            </a:r>
            <a:endParaRPr lang="fa-IR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00232" y="1357298"/>
          <a:ext cx="5623560" cy="1706880"/>
        </p:xfrm>
        <a:graphic>
          <a:graphicData uri="http://schemas.openxmlformats.org/drawingml/2006/table">
            <a:tbl>
              <a:tblPr rtl="1"/>
              <a:tblGrid>
                <a:gridCol w="5623560"/>
              </a:tblGrid>
              <a:tr h="121444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latin typeface="Times New Roman"/>
                          <a:ea typeface="Times New Roman"/>
                          <a:cs typeface="B Yagut"/>
                        </a:rPr>
                        <a:t>جه موقع تماس گرفته شد؟ </a:t>
                      </a:r>
                      <a:endParaRPr lang="fa-IR" sz="2800" b="1" dirty="0" smtClean="0">
                        <a:latin typeface="Times New Roman"/>
                        <a:ea typeface="Times New Roman"/>
                        <a:cs typeface="B Yagut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latin typeface="Times New Roman"/>
                          <a:ea typeface="Times New Roman"/>
                          <a:cs typeface="B Yagut"/>
                        </a:rPr>
                        <a:t>چه </a:t>
                      </a:r>
                      <a:r>
                        <a:rPr lang="ar-SA" sz="2800" b="1" dirty="0">
                          <a:latin typeface="Times New Roman"/>
                          <a:ea typeface="Times New Roman"/>
                          <a:cs typeface="B Yagut"/>
                        </a:rPr>
                        <a:t>كسي تماس گرفت</a:t>
                      </a:r>
                      <a:r>
                        <a:rPr lang="ar-SA" sz="2800" b="1" dirty="0" smtClean="0">
                          <a:latin typeface="Times New Roman"/>
                          <a:ea typeface="Times New Roman"/>
                          <a:cs typeface="B Yagut"/>
                        </a:rPr>
                        <a:t>؟</a:t>
                      </a:r>
                      <a:endParaRPr lang="fa-IR" sz="2800" b="1" dirty="0" smtClean="0">
                        <a:latin typeface="Times New Roman"/>
                        <a:ea typeface="Times New Roman"/>
                        <a:cs typeface="B Yagut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latin typeface="Times New Roman"/>
                          <a:ea typeface="Times New Roman"/>
                          <a:cs typeface="B Yagut"/>
                        </a:rPr>
                        <a:t>با </a:t>
                      </a:r>
                      <a:r>
                        <a:rPr lang="ar-SA" sz="2800" b="1" dirty="0">
                          <a:latin typeface="Times New Roman"/>
                          <a:ea typeface="Times New Roman"/>
                          <a:cs typeface="B Yagut"/>
                        </a:rPr>
                        <a:t>چه كسي صحبت شد؟ </a:t>
                      </a:r>
                      <a:endParaRPr lang="fa-IR" sz="2800" b="1" dirty="0" smtClean="0">
                        <a:latin typeface="Times New Roman"/>
                        <a:ea typeface="Times New Roman"/>
                        <a:cs typeface="B Yagut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latin typeface="Times New Roman"/>
                          <a:ea typeface="Times New Roman"/>
                          <a:cs typeface="B Yagut"/>
                        </a:rPr>
                        <a:t>چه </a:t>
                      </a:r>
                      <a:r>
                        <a:rPr lang="ar-SA" sz="2800" b="1" dirty="0">
                          <a:latin typeface="Times New Roman"/>
                          <a:ea typeface="Times New Roman"/>
                          <a:cs typeface="B Yagut"/>
                        </a:rPr>
                        <a:t>اطلاعاتي داده شد؟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643042" y="4214818"/>
            <a:ext cx="72152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Lotus" pitchFamily="2" charset="-78"/>
              </a:rPr>
              <a:t>مثال: ساعت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Lotus" pitchFamily="2" charset="-78"/>
              </a:rPr>
              <a:t>pm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Lotus" pitchFamily="2" charset="-78"/>
              </a:rPr>
              <a:t> 10:22، مسئول آزمايشگاه آقاي كمالي ميزان پتاسيم آقاي صابري بيمار تخت شماره 202 بخش داخلي را 2/3 ميلي الي والان گزارش نمود.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Lotus" pitchFamily="2" charset="-78"/>
              </a:rPr>
              <a:t>							</a:t>
            </a:r>
            <a:endParaRPr kumimoji="0" lang="fa-I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Lotus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"محمدي پرستار بخش"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تاريخ             امضاء</a:t>
            </a:r>
            <a:endParaRPr kumimoji="0" lang="fa-I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b="1" dirty="0" smtClean="0"/>
              <a:t>جايگاه گزارش نويسي در احادیث</a:t>
            </a:r>
            <a:r>
              <a:rPr lang="fa-IR" dirty="0" smtClean="0"/>
              <a:t> :</a:t>
            </a:r>
            <a:endParaRPr 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85852" y="2357430"/>
            <a:ext cx="7620000" cy="2143140"/>
          </a:xfrm>
          <a:solidFill>
            <a:srgbClr val="FFFFCC"/>
          </a:solidFill>
        </p:spPr>
        <p:txBody>
          <a:bodyPr/>
          <a:lstStyle/>
          <a:p>
            <a:pPr algn="r" rtl="1" eaLnBrk="1" hangingPunct="1">
              <a:buFontTx/>
              <a:buNone/>
            </a:pPr>
            <a:r>
              <a:rPr lang="fa-IR" dirty="0" smtClean="0">
                <a:latin typeface="2  Koodak" pitchFamily="2" charset="-78"/>
              </a:rPr>
              <a:t>حضرت علي (ع) مي فرمايند : </a:t>
            </a:r>
            <a:endParaRPr lang="fa-IR" dirty="0" smtClean="0">
              <a:latin typeface="2  Koodak" pitchFamily="2" charset="-78"/>
            </a:endParaRPr>
          </a:p>
          <a:p>
            <a:pPr algn="r" rtl="1" eaLnBrk="1" hangingPunct="1">
              <a:buFontTx/>
              <a:buNone/>
            </a:pPr>
            <a:r>
              <a:rPr lang="fa-IR" b="1" dirty="0" smtClean="0">
                <a:latin typeface="2  Koodak" pitchFamily="2" charset="-78"/>
              </a:rPr>
              <a:t>علم </a:t>
            </a:r>
            <a:r>
              <a:rPr lang="fa-IR" b="1" dirty="0" smtClean="0">
                <a:latin typeface="2  Koodak" pitchFamily="2" charset="-78"/>
              </a:rPr>
              <a:t>را با نوشتن پايبند كنيد زيرا آنچه حفظ شود بگريزد و آنچه نوشته شود تا ابد باقي بماند. </a:t>
            </a:r>
          </a:p>
          <a:p>
            <a:pPr algn="r" rtl="1" eaLnBrk="1" hangingPunct="1">
              <a:buFontTx/>
              <a:buNone/>
            </a:pPr>
            <a:endParaRPr lang="en-US" b="1" dirty="0" smtClean="0">
              <a:latin typeface="2  Koodak" pitchFamily="2" charset="-78"/>
            </a:endParaRPr>
          </a:p>
          <a:p>
            <a:pPr algn="r" rtl="1" eaLnBrk="1" hangingPunct="1">
              <a:buFontTx/>
              <a:buNone/>
            </a:pPr>
            <a:endParaRPr lang="en-US" dirty="0" smtClean="0">
              <a:latin typeface="2  Koodak" pitchFamily="2" charset="-78"/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fa-IR" b="1" u="sng" dirty="0" smtClean="0"/>
              <a:t>رهنمودهای دستورات تلفنی</a:t>
            </a:r>
            <a:endParaRPr lang="en-US" b="1" u="sng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000108"/>
            <a:ext cx="8291513" cy="499745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/>
              <a:t>اگر پزشک در تماس تلفنی سریع صحبت میکند از سوالات روشن جهت اجتناب از سوء تعبیر استفاده کنید</a:t>
            </a:r>
          </a:p>
          <a:p>
            <a:pPr algn="r" rtl="1" eaLnBrk="1" hangingPunct="1">
              <a:defRPr/>
            </a:pPr>
            <a:r>
              <a:rPr lang="fa-IR" dirty="0" smtClean="0"/>
              <a:t>نام مددجو شماره اتاق و تشخیص بیمار را مشخص کنید</a:t>
            </a:r>
          </a:p>
          <a:p>
            <a:pPr algn="r" rtl="1" eaLnBrk="1" hangingPunct="1">
              <a:defRPr/>
            </a:pPr>
            <a:r>
              <a:rPr lang="fa-IR" dirty="0" smtClean="0"/>
              <a:t>بعد از صحبت پزشک دستورات تجویز شده را تکرار کنید</a:t>
            </a:r>
          </a:p>
          <a:p>
            <a:pPr algn="r" rtl="1" eaLnBrk="1" hangingPunct="1">
              <a:defRPr/>
            </a:pPr>
            <a:r>
              <a:rPr lang="fa-IR" dirty="0" smtClean="0"/>
              <a:t>دستور تلفنی را با ذکر تاریخ وزمان آن،  اسم مددجو،  پرستار ، پزشک و دستور تجویز شده را بنویسید</a:t>
            </a:r>
          </a:p>
          <a:p>
            <a:pPr algn="r" rtl="1" eaLnBrk="1" hangingPunct="1">
              <a:defRPr/>
            </a:pPr>
            <a:r>
              <a:rPr lang="fa-IR" dirty="0" smtClean="0"/>
              <a:t>از خط مشهای موسسه پیروی کنید در برخی موسسات باید دستورات تلفنی مرور شده و توسط دو پرستار امضا شوند</a:t>
            </a:r>
          </a:p>
          <a:p>
            <a:pPr algn="r" rtl="1" eaLnBrk="1" hangingPunct="1">
              <a:defRPr/>
            </a:pPr>
            <a:r>
              <a:rPr lang="fa-IR" dirty="0" smtClean="0"/>
              <a:t>پزشک معمولا تا 24 ساعت بعد دستور را امضا کند</a:t>
            </a:r>
            <a:endParaRPr lang="en-US" dirty="0" smtClean="0"/>
          </a:p>
        </p:txBody>
      </p:sp>
      <p:pic>
        <p:nvPicPr>
          <p:cNvPr id="81922" name="Picture 2" descr="J:\nasrin\Interesting+cd shavad\new- cd shavad\motaharek\gol-0\1zgf2g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6096000"/>
            <a:ext cx="3771900" cy="762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1604" y="302359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ar-SA" sz="2800" dirty="0" smtClean="0"/>
              <a:t>هنگام بروز حادثه، پرستار دخيل در بروز آن يا پرستار شاهد گزارش حادثه را تكميل مي‌كند، </a:t>
            </a:r>
            <a:r>
              <a:rPr lang="ar-SA" sz="2800" b="1" u="sng" dirty="0" smtClean="0"/>
              <a:t>حتي زمانيكه صدمه‌اي عارض </a:t>
            </a:r>
            <a:r>
              <a:rPr lang="ar-SA" sz="2800" dirty="0" smtClean="0"/>
              <a:t>نشده، گزارش تهيه مي‌شود.</a:t>
            </a:r>
          </a:p>
          <a:p>
            <a:pPr algn="r" eaLnBrk="1" hangingPunct="1"/>
            <a:r>
              <a:rPr lang="ar-SA" sz="2800" dirty="0" smtClean="0"/>
              <a:t>مثالهايي از حوادث شامل </a:t>
            </a:r>
            <a:r>
              <a:rPr lang="fa-IR" sz="2800" dirty="0" smtClean="0"/>
              <a:t>:- </a:t>
            </a:r>
            <a:r>
              <a:rPr lang="ar-SA" sz="2800" dirty="0" smtClean="0"/>
              <a:t>زمين خوردن مددجويان،</a:t>
            </a:r>
            <a:endParaRPr lang="fa-IR" sz="2800" dirty="0" smtClean="0"/>
          </a:p>
          <a:p>
            <a:pPr algn="r" eaLnBrk="1" hangingPunct="1">
              <a:buFontTx/>
              <a:buChar char="-"/>
            </a:pPr>
            <a:r>
              <a:rPr lang="fa-IR" sz="2800" dirty="0" smtClean="0"/>
              <a:t>- </a:t>
            </a:r>
            <a:r>
              <a:rPr lang="ar-SA" sz="2800" dirty="0" smtClean="0"/>
              <a:t>صدمات ناشي از فرو رفتن سوزن </a:t>
            </a:r>
            <a:endParaRPr lang="fa-IR" sz="2800" dirty="0" smtClean="0"/>
          </a:p>
          <a:p>
            <a:pPr algn="r" eaLnBrk="1" hangingPunct="1">
              <a:buFontTx/>
              <a:buChar char="-"/>
            </a:pPr>
            <a:r>
              <a:rPr lang="fa-IR" sz="2800" dirty="0" smtClean="0"/>
              <a:t>- </a:t>
            </a:r>
            <a:r>
              <a:rPr lang="ar-SA" sz="2800" dirty="0" smtClean="0"/>
              <a:t>و خطر در تجويز دارو مي‌باشند. </a:t>
            </a:r>
            <a:endParaRPr lang="fa-IR" sz="2800" dirty="0" smtClean="0"/>
          </a:p>
          <a:p>
            <a:pPr algn="r" eaLnBrk="1" hangingPunct="1"/>
            <a:r>
              <a:rPr lang="ar-SA" sz="2800" dirty="0" smtClean="0"/>
              <a:t>تجزيه و تحليل گزارشات حوادث در شناسايي مشكلات سيستم‌هاي مراقبتي و ارائه دلايلي براي تغيير خط مشي‌ها و روشهاي كار يا آموزشهاي ضمن خدمت كمك مي‌كنند. </a:t>
            </a: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143240" y="0"/>
            <a:ext cx="4359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گزارش حوادث</a:t>
            </a:r>
            <a:r>
              <a:rPr lang="en-US" b="1" u="sng" dirty="0" smtClean="0">
                <a:solidFill>
                  <a:srgbClr val="C00000"/>
                </a:solidFill>
              </a:rPr>
              <a:t>Incident report       </a:t>
            </a:r>
          </a:p>
          <a:p>
            <a:pPr algn="r" rtl="1"/>
            <a:r>
              <a:rPr lang="ar-SA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fa-IR" dirty="0"/>
          </a:p>
        </p:txBody>
      </p:sp>
      <p:pic>
        <p:nvPicPr>
          <p:cNvPr id="82946" name="Picture 2" descr="J:\nasrin\Interesting+cd shavad\new- cd shavad\motaharek\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309718" y="1952604"/>
            <a:ext cx="3333750" cy="285750"/>
          </a:xfrm>
          <a:prstGeom prst="rect">
            <a:avLst/>
          </a:prstGeom>
          <a:noFill/>
        </p:spPr>
      </p:pic>
      <p:pic>
        <p:nvPicPr>
          <p:cNvPr id="7" name="Picture 2" descr="J:\nasrin\Interesting+cd shavad\new- cd shavad\motaharek\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023966" y="1952604"/>
            <a:ext cx="3333750" cy="285750"/>
          </a:xfrm>
          <a:prstGeom prst="rect">
            <a:avLst/>
          </a:prstGeom>
          <a:noFill/>
        </p:spPr>
      </p:pic>
      <p:pic>
        <p:nvPicPr>
          <p:cNvPr id="8" name="Picture 2" descr="J:\nasrin\Interesting+cd shavad\new- cd shavad\motaharek\gol-0\1zgf2g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6096000"/>
            <a:ext cx="3771900" cy="762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357166"/>
            <a:ext cx="8191504" cy="5929354"/>
          </a:xfrm>
        </p:spPr>
        <p:txBody>
          <a:bodyPr/>
          <a:lstStyle/>
          <a:p>
            <a:pPr algn="r">
              <a:buNone/>
            </a:pPr>
            <a:r>
              <a:rPr lang="ar-SA" dirty="0" smtClean="0"/>
              <a:t>هنگامي كه مددجو يا ملاقات كننده در حادثه شركت دارد، پرستار حادثه را بررسي نموده </a:t>
            </a:r>
            <a:endParaRPr lang="fa-IR" dirty="0" smtClean="0"/>
          </a:p>
          <a:p>
            <a:pPr algn="r">
              <a:buFontTx/>
              <a:buChar char="-"/>
            </a:pPr>
            <a:r>
              <a:rPr lang="ar-SA" dirty="0" smtClean="0"/>
              <a:t>و سپس جزئيات آن را گزارش مي‌كند. </a:t>
            </a:r>
            <a:endParaRPr lang="fa-IR" dirty="0" smtClean="0"/>
          </a:p>
          <a:p>
            <a:pPr algn="r">
              <a:buFontTx/>
              <a:buChar char="-"/>
            </a:pPr>
            <a:r>
              <a:rPr lang="fa-IR" dirty="0" smtClean="0"/>
              <a:t>- </a:t>
            </a:r>
            <a:r>
              <a:rPr lang="ar-SA" dirty="0" smtClean="0"/>
              <a:t>در بسياري موارد به پزشك اطلاع داده مي‌‌شود </a:t>
            </a:r>
            <a:endParaRPr lang="fa-IR" dirty="0" smtClean="0"/>
          </a:p>
          <a:p>
            <a:pPr algn="r">
              <a:buFontTx/>
              <a:buChar char="-"/>
            </a:pPr>
            <a:r>
              <a:rPr lang="fa-IR" dirty="0" smtClean="0"/>
              <a:t>- </a:t>
            </a:r>
            <a:r>
              <a:rPr lang="ar-SA" dirty="0" smtClean="0"/>
              <a:t>و اقدامات لازم براي تعيين صدمات، صورت مي‌گيرند. </a:t>
            </a:r>
            <a:endParaRPr lang="fa-IR" dirty="0" smtClean="0"/>
          </a:p>
          <a:p>
            <a:pPr algn="r">
              <a:buFontTx/>
              <a:buChar char="-"/>
            </a:pPr>
            <a:endParaRPr lang="fa-IR" dirty="0" smtClean="0"/>
          </a:p>
          <a:p>
            <a:pPr algn="r">
              <a:buFontTx/>
              <a:buChar char="-"/>
            </a:pPr>
            <a:r>
              <a:rPr lang="fa-IR" dirty="0" smtClean="0"/>
              <a:t>- </a:t>
            </a:r>
            <a:r>
              <a:rPr lang="ar-SA" dirty="0" smtClean="0"/>
              <a:t>اگر مددجو آسيب ديده باشد پزشك معاينات و يافته‌ها را در پرونده طبي وي ثبت مي‌كند. </a:t>
            </a:r>
            <a:endParaRPr lang="fa-IR" dirty="0" smtClean="0"/>
          </a:p>
          <a:p>
            <a:pPr algn="r">
              <a:buFontTx/>
              <a:buChar char="-"/>
            </a:pPr>
            <a:r>
              <a:rPr lang="fa-IR" dirty="0" smtClean="0"/>
              <a:t>- </a:t>
            </a:r>
            <a:r>
              <a:rPr lang="ar-SA" dirty="0" smtClean="0"/>
              <a:t>پرستار فقط آنچه را كه واقعاً مشاهده نموده و مراقبتهاي انجام گرفته را ثبت مي‌كند.</a:t>
            </a:r>
            <a:endParaRPr lang="en-US" dirty="0" smtClean="0"/>
          </a:p>
          <a:p>
            <a:pPr algn="r"/>
            <a:endParaRPr lang="en-US" dirty="0"/>
          </a:p>
        </p:txBody>
      </p:sp>
      <p:pic>
        <p:nvPicPr>
          <p:cNvPr id="4" name="Picture 2" descr="J:\nasrin\Interesting+cd shavad\new- cd shavad\motaharek\gol-0\1zgf2g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6096000"/>
            <a:ext cx="3771900" cy="762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2285984" y="1428736"/>
            <a:ext cx="64008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6000"/>
              <a:buFont typeface="Wingdings" pitchFamily="2" charset="2"/>
              <a:buChar char="ü"/>
              <a:tabLst/>
              <a:defRPr/>
            </a:pPr>
            <a:r>
              <a:rPr kumimoji="0" lang="ar-S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 Lotus" pitchFamily="2" charset="-78"/>
              </a:rPr>
              <a:t>گزارش حوادث اتفاقي بايستي بلافاصله پس از بروز حادثه ثبت گردد.</a:t>
            </a:r>
            <a:endParaRPr kumimoji="0" lang="fa-I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 Lotus" pitchFamily="2" charset="-78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6000"/>
              <a:buFont typeface="Wingdings" pitchFamily="2" charset="2"/>
              <a:buChar char="ü"/>
              <a:tabLst/>
              <a:defRPr/>
            </a:pPr>
            <a:endParaRPr lang="fa-IR" sz="2000" b="1" kern="0" dirty="0" smtClean="0">
              <a:latin typeface="+mj-lt"/>
              <a:cs typeface="B Lotus" pitchFamily="2" charset="-78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6000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 Lotus" pitchFamily="2" charset="-78"/>
            </a:endParaRPr>
          </a:p>
          <a:p>
            <a:pPr marL="342900" lvl="0" indent="-342900" algn="r" rtl="1">
              <a:spcBef>
                <a:spcPct val="20000"/>
              </a:spcBef>
              <a:buFontTx/>
              <a:buChar char="•"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 Lotus" pitchFamily="2" charset="-78"/>
              </a:rPr>
              <a:t>توصيف دقيق واقعه</a:t>
            </a:r>
            <a:r>
              <a:rPr lang="fa-IR" sz="2800" b="1" dirty="0" smtClean="0"/>
              <a:t> و مختصر از خطا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 Lotus" pitchFamily="2" charset="-78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 Lotus" pitchFamily="2" charset="-78"/>
              </a:rPr>
              <a:t> </a:t>
            </a: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 Lotus" pitchFamily="2" charset="-78"/>
              </a:rPr>
              <a:t>زمان حادثه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 Lotus" pitchFamily="2" charset="-78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 Lotus" pitchFamily="2" charset="-78"/>
              </a:rPr>
              <a:t> </a:t>
            </a: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 Lotus" pitchFamily="2" charset="-78"/>
              </a:rPr>
              <a:t>اقدامات لازم جهت كنترل عوارض در زمان حادثه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 Lotus" pitchFamily="2" charset="-78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 Lotus" pitchFamily="2" charset="-78"/>
              </a:rPr>
              <a:t> </a:t>
            </a: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 Lotus" pitchFamily="2" charset="-78"/>
              </a:rPr>
              <a:t>زمان اطلاع به پزشك مسئول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 Lotus" pitchFamily="2" charset="-78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 Lotus" pitchFamily="2" charset="-78"/>
              </a:rPr>
              <a:t> </a:t>
            </a: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 Lotus" pitchFamily="2" charset="-78"/>
              </a:rPr>
              <a:t>زمان ويزيت بيمار توسط پزشك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 Lotus" pitchFamily="2" charset="-78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 Lotus" pitchFamily="2" charset="-78"/>
              </a:rPr>
              <a:t> </a:t>
            </a: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 Lotus" pitchFamily="2" charset="-78"/>
              </a:rPr>
              <a:t>درمانها و پيگيريهاي لازم جهت درمان و كنترل عوارض ناشي از حادثه</a:t>
            </a:r>
            <a:endParaRPr kumimoji="0" lang="fa-I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 Lotus" pitchFamily="2" charset="-78"/>
            </a:endParaRPr>
          </a:p>
          <a:p>
            <a:pPr marL="342900" indent="-342900" algn="r" rtl="1">
              <a:spcBef>
                <a:spcPct val="20000"/>
              </a:spcBef>
              <a:buFontTx/>
              <a:buChar char="•"/>
              <a:defRPr/>
            </a:pPr>
            <a:r>
              <a:rPr lang="fa-IR" sz="2800" b="1" dirty="0" smtClean="0"/>
              <a:t>بروز هر گونه عارضه در مددجو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 Lotus" pitchFamily="2" charset="-78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 Lotus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42938" y="4286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گزارش حوادث اتفاقي در بيمارستان (موسسه درماني) :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8992" y="1928802"/>
            <a:ext cx="5500726" cy="461665"/>
          </a:xfrm>
          <a:prstGeom prst="rect">
            <a:avLst/>
          </a:prstGeom>
          <a:solidFill>
            <a:srgbClr val="FFFFCC"/>
          </a:solidFill>
          <a:ln w="762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342900" lvl="0" indent="-342900" algn="r" rtl="1">
              <a:spcBef>
                <a:spcPct val="20000"/>
              </a:spcBef>
              <a:defRPr/>
            </a:pPr>
            <a:r>
              <a:rPr lang="fa-IR" b="1" kern="0" dirty="0" smtClean="0">
                <a:cs typeface="B Lotus" pitchFamily="2" charset="-78"/>
              </a:rPr>
              <a:t>     </a:t>
            </a:r>
            <a:r>
              <a:rPr lang="ar-SA" b="1" kern="0" dirty="0" smtClean="0">
                <a:cs typeface="B Lotus" pitchFamily="2" charset="-78"/>
              </a:rPr>
              <a:t>گزارش حوادث اتفاقي شامل موارد زير است:</a:t>
            </a:r>
            <a:endParaRPr lang="en-US" b="1" kern="0" dirty="0" smtClean="0">
              <a:cs typeface="B Lotus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14346" y="1071546"/>
            <a:ext cx="32147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sz="1800" dirty="0" smtClean="0"/>
              <a:t>To document any occurrence not consistent with routine operation or care</a:t>
            </a:r>
          </a:p>
          <a:p>
            <a:pPr lvl="1" eaLnBrk="1" hangingPunct="1"/>
            <a:r>
              <a:rPr lang="en-US" sz="1800" dirty="0" smtClean="0"/>
              <a:t>Used for quality improvement to document trends and areas needing changes</a:t>
            </a:r>
          </a:p>
          <a:p>
            <a:pPr lvl="1" eaLnBrk="1" hangingPunct="1"/>
            <a:r>
              <a:rPr lang="en-US" sz="1800" dirty="0" smtClean="0"/>
              <a:t>Complete even if no injury occurs</a:t>
            </a:r>
          </a:p>
          <a:p>
            <a:pPr lvl="1" eaLnBrk="1" hangingPunct="1"/>
            <a:r>
              <a:rPr lang="en-US" sz="1800" dirty="0" smtClean="0"/>
              <a:t>Routed to risk-management </a:t>
            </a:r>
          </a:p>
        </p:txBody>
      </p:sp>
      <p:pic>
        <p:nvPicPr>
          <p:cNvPr id="6" name="Picture 5" descr="t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0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b="1" smtClean="0"/>
              <a:t>رهنمودهای تکمیل گزارش حادثه</a:t>
            </a:r>
            <a:endParaRPr lang="en-US" b="1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5183187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b="1" dirty="0" smtClean="0"/>
              <a:t>پرستار شاهد حادثه ،باید گزارش را تکمیل کند</a:t>
            </a:r>
          </a:p>
          <a:p>
            <a:pPr algn="r" rtl="1" eaLnBrk="1" hangingPunct="1">
              <a:defRPr/>
            </a:pPr>
            <a:r>
              <a:rPr lang="fa-IR" b="1" dirty="0" smtClean="0"/>
              <a:t>اتفاقات را با کلمات عینی و مختصر شرح دهد</a:t>
            </a:r>
          </a:p>
          <a:p>
            <a:pPr algn="r" rtl="1" eaLnBrk="1" hangingPunct="1">
              <a:defRPr/>
            </a:pPr>
            <a:r>
              <a:rPr lang="fa-IR" b="1" dirty="0" smtClean="0"/>
              <a:t>شرایط مددجو را بطور عینی توصیف کند</a:t>
            </a:r>
          </a:p>
          <a:p>
            <a:pPr algn="r" rtl="1">
              <a:defRPr/>
            </a:pPr>
            <a:r>
              <a:rPr lang="fa-IR" b="1" dirty="0" smtClean="0"/>
              <a:t>اقدامات صورت گرفته توسط خود فرد یا سایر پرستاران وپزشکان را گزارش کند</a:t>
            </a:r>
          </a:p>
          <a:p>
            <a:pPr algn="r" rtl="1" eaLnBrk="1" hangingPunct="1">
              <a:defRPr/>
            </a:pPr>
            <a:r>
              <a:rPr lang="fa-IR" b="1" dirty="0" smtClean="0"/>
              <a:t>سعی نکند علت حادثه را تفسیر کند یا توضیح دهد یا کسی را سرزنش کند</a:t>
            </a:r>
          </a:p>
          <a:p>
            <a:pPr algn="r" rtl="1" eaLnBrk="1" hangingPunct="1">
              <a:defRPr/>
            </a:pPr>
            <a:r>
              <a:rPr lang="fa-IR" b="1" dirty="0" smtClean="0"/>
              <a:t>هرچه سریع تر گزارش را به مدیریت مربوطه ارائه دهد</a:t>
            </a:r>
          </a:p>
          <a:p>
            <a:pPr algn="r" rtl="1" eaLnBrk="1" hangingPunct="1">
              <a:defRPr/>
            </a:pPr>
            <a:r>
              <a:rPr lang="fa-IR" b="1" dirty="0" smtClean="0"/>
              <a:t>یک نسخه از گزارش کتبی را در فایل خود نگه داری کند.</a:t>
            </a:r>
            <a:endParaRPr lang="en-US" b="1" dirty="0" smtClean="0"/>
          </a:p>
        </p:txBody>
      </p:sp>
      <p:pic>
        <p:nvPicPr>
          <p:cNvPr id="83970" name="Picture 2" descr="J:\nasrin\Interesting+cd shavad\cd shodeh\pic-motaharek\pic-motaharek\FlyingBird_ani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4282" y="214290"/>
            <a:ext cx="1219213" cy="942975"/>
          </a:xfrm>
          <a:prstGeom prst="rect">
            <a:avLst/>
          </a:prstGeom>
          <a:noFill/>
        </p:spPr>
      </p:pic>
      <p:pic>
        <p:nvPicPr>
          <p:cNvPr id="5" name="Picture 2" descr="J:\nasrin\Interesting+cd shavad\cd shodeh\pic-motaharek\pic-motaharek\FlyingBird_ani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357290" y="285728"/>
            <a:ext cx="1219213" cy="9429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09715" y="1357298"/>
            <a:ext cx="7634285" cy="50389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r" rtl="1" eaLnBrk="0" hangingPunct="0">
              <a:lnSpc>
                <a:spcPct val="220000"/>
              </a:lnSpc>
            </a:pPr>
            <a:r>
              <a:rPr lang="ar-SA" sz="2400" b="1" dirty="0">
                <a:latin typeface="Arial" pitchFamily="34" charset="0"/>
                <a:cs typeface="B Mitra" pitchFamily="2" charset="-78"/>
              </a:rPr>
              <a:t>اگر بيمار پس از انجام تمام احتياطات سقوط كرد بيمار را از نظر كبودي ‏ پارگي ‏ خراشيدگي  </a:t>
            </a:r>
            <a:r>
              <a:rPr lang="ar-SA" sz="2400" b="1" dirty="0" smtClean="0">
                <a:latin typeface="Arial" pitchFamily="34" charset="0"/>
                <a:cs typeface="B Mitra" pitchFamily="2" charset="-78"/>
              </a:rPr>
              <a:t>بر</a:t>
            </a:r>
            <a:r>
              <a:rPr lang="fa-IR" b="1" dirty="0" smtClean="0">
                <a:latin typeface="Arial" pitchFamily="34" charset="0"/>
                <a:cs typeface="B Mitra" pitchFamily="2" charset="-78"/>
              </a:rPr>
              <a:t>ر</a:t>
            </a:r>
            <a:r>
              <a:rPr lang="ar-SA" sz="2400" b="1" dirty="0" smtClean="0">
                <a:latin typeface="Arial" pitchFamily="34" charset="0"/>
                <a:cs typeface="B Mitra" pitchFamily="2" charset="-78"/>
              </a:rPr>
              <a:t>سي </a:t>
            </a:r>
            <a:r>
              <a:rPr lang="ar-SA" sz="2400" b="1" dirty="0">
                <a:latin typeface="Arial" pitchFamily="34" charset="0"/>
                <a:cs typeface="B Mitra" pitchFamily="2" charset="-78"/>
              </a:rPr>
              <a:t>وهر گونه  درد  يا دفورميتي  روي اندامها </a:t>
            </a:r>
            <a:r>
              <a:rPr lang="ar-SA" sz="2400" b="1" dirty="0" smtClean="0">
                <a:latin typeface="Arial" pitchFamily="34" charset="0"/>
                <a:cs typeface="B Mitra" pitchFamily="2" charset="-78"/>
              </a:rPr>
              <a:t>مخصوصا </a:t>
            </a:r>
            <a:r>
              <a:rPr lang="ar-SA" sz="2400" b="1" dirty="0">
                <a:latin typeface="Arial" pitchFamily="34" charset="0"/>
                <a:cs typeface="B Mitra" pitchFamily="2" charset="-78"/>
              </a:rPr>
              <a:t>ران </a:t>
            </a:r>
            <a:r>
              <a:rPr lang="fa-IR" sz="2400" b="1" dirty="0" smtClean="0">
                <a:latin typeface="Arial" pitchFamily="34" charset="0"/>
                <a:cs typeface="B Mitra" pitchFamily="2" charset="-78"/>
              </a:rPr>
              <a:t>،</a:t>
            </a:r>
            <a:r>
              <a:rPr lang="ar-SA" sz="2400" b="1" dirty="0" smtClean="0">
                <a:latin typeface="Arial" pitchFamily="34" charset="0"/>
                <a:cs typeface="B Mitra" pitchFamily="2" charset="-78"/>
              </a:rPr>
              <a:t>‏</a:t>
            </a:r>
            <a:r>
              <a:rPr lang="ar-SA" sz="2400" b="1" dirty="0" smtClean="0">
                <a:latin typeface="Arial" pitchFamily="34" charset="0"/>
              </a:rPr>
              <a:t>‌</a:t>
            </a:r>
            <a:r>
              <a:rPr lang="ar-SA" sz="2400" b="1" dirty="0" smtClean="0">
                <a:latin typeface="Arial" pitchFamily="34" charset="0"/>
                <a:cs typeface="B Mitra" pitchFamily="2" charset="-78"/>
              </a:rPr>
              <a:t>پاها</a:t>
            </a:r>
            <a:r>
              <a:rPr lang="fa-IR" sz="2400" b="1" dirty="0" smtClean="0">
                <a:latin typeface="Arial" pitchFamily="34" charset="0"/>
                <a:cs typeface="B Mitra" pitchFamily="2" charset="-78"/>
              </a:rPr>
              <a:t>،</a:t>
            </a:r>
            <a:r>
              <a:rPr lang="ar-SA" sz="2400" b="1" dirty="0" smtClean="0">
                <a:latin typeface="Arial" pitchFamily="34" charset="0"/>
                <a:cs typeface="B Mitra" pitchFamily="2" charset="-78"/>
              </a:rPr>
              <a:t> </a:t>
            </a:r>
            <a:r>
              <a:rPr lang="ar-SA" sz="2400" b="1" dirty="0">
                <a:latin typeface="Arial" pitchFamily="34" charset="0"/>
                <a:cs typeface="B Mitra" pitchFamily="2" charset="-78"/>
              </a:rPr>
              <a:t>‏ بازو گزارش شود . </a:t>
            </a:r>
            <a:r>
              <a:rPr lang="en-US" sz="2400" b="1" dirty="0">
                <a:latin typeface="Arial" pitchFamily="34" charset="0"/>
                <a:cs typeface="B Mitra" pitchFamily="2" charset="-78"/>
              </a:rPr>
              <a:t>BP</a:t>
            </a:r>
            <a:r>
              <a:rPr lang="ar-SA" sz="2400" b="1" dirty="0">
                <a:latin typeface="Arial" pitchFamily="34" charset="0"/>
                <a:cs typeface="B Mitra" pitchFamily="2" charset="-78"/>
              </a:rPr>
              <a:t> بيمار را كنترل نمايد  و در صورت  كاهش </a:t>
            </a:r>
            <a:r>
              <a:rPr lang="en-US" sz="2400" b="1" dirty="0">
                <a:latin typeface="Arial" pitchFamily="34" charset="0"/>
                <a:cs typeface="B Mitra" pitchFamily="2" charset="-78"/>
              </a:rPr>
              <a:t>20-30 mmHg</a:t>
            </a:r>
            <a:r>
              <a:rPr lang="ar-SA" sz="2400" b="1" dirty="0">
                <a:latin typeface="Arial" pitchFamily="34" charset="0"/>
                <a:cs typeface="B Mitra" pitchFamily="2" charset="-78"/>
              </a:rPr>
              <a:t> احتمال كاهش فشار خون وضعيتي را بدهيد اگر اختلال در صحبت كردن ‏ ضعف اندامها يا تغيير در وضعيت روحي  را مشاهده كرديد پزشك را مطلع نماييد . </a:t>
            </a:r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4787900" y="0"/>
            <a:ext cx="4356100" cy="1358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9525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B Titr"/>
              </a:rPr>
              <a:t>گزارش سقوط : </a:t>
            </a:r>
          </a:p>
        </p:txBody>
      </p:sp>
      <p:pic>
        <p:nvPicPr>
          <p:cNvPr id="29700" name="Picture 4" descr="j00788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3128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Copy of jetsunset1024"/>
          <p:cNvSpPr>
            <a:spLocks noChangeArrowheads="1"/>
          </p:cNvSpPr>
          <p:nvPr/>
        </p:nvSpPr>
        <p:spPr bwMode="auto">
          <a:xfrm>
            <a:off x="928688" y="2214563"/>
            <a:ext cx="8215312" cy="35290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r" rtl="1"/>
            <a:endParaRPr lang="fa-IR" dirty="0"/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900113" y="2060575"/>
            <a:ext cx="8243887" cy="359727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r" rtl="1" eaLnBrk="0" hangingPunct="0">
              <a:lnSpc>
                <a:spcPct val="160000"/>
              </a:lnSpc>
              <a:defRPr/>
            </a:pPr>
            <a:r>
              <a:rPr lang="ar-SA" sz="2400" b="1" dirty="0" smtClean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تاريخ</a:t>
            </a:r>
            <a:r>
              <a:rPr lang="en-US" sz="2400" b="1" dirty="0" smtClean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  ….</a:t>
            </a:r>
            <a:r>
              <a:rPr lang="ar-SA" sz="2400" b="1" dirty="0" smtClean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ساعت</a:t>
            </a:r>
            <a:r>
              <a:rPr lang="en-US" sz="2400" b="1" dirty="0" smtClean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 ….   </a:t>
            </a:r>
            <a:r>
              <a:rPr lang="ar-SA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بيمار </a:t>
            </a:r>
            <a:r>
              <a:rPr lang="fa-IR" b="1" dirty="0" smtClean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را </a:t>
            </a:r>
            <a:r>
              <a:rPr lang="ar-SA" sz="2400" b="1" dirty="0" smtClean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روي </a:t>
            </a:r>
            <a:r>
              <a:rPr lang="ar-SA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كف زمين نزديك صندلي</a:t>
            </a:r>
            <a:r>
              <a:rPr lang="en-US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  </a:t>
            </a:r>
            <a:r>
              <a:rPr lang="ar-SA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يافتيم </a:t>
            </a:r>
            <a:r>
              <a:rPr lang="fa-IR" sz="2400" b="1" dirty="0" smtClean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.</a:t>
            </a:r>
            <a:r>
              <a:rPr lang="ar-SA" sz="2400" b="1" dirty="0" smtClean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بيمار </a:t>
            </a:r>
            <a:r>
              <a:rPr lang="ar-SA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از درد ران راست </a:t>
            </a:r>
            <a:r>
              <a:rPr lang="fa-IR" sz="2400" b="1" dirty="0" smtClean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شاکی </a:t>
            </a:r>
            <a:r>
              <a:rPr lang="ar-SA" sz="2400" b="1" dirty="0" smtClean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و </a:t>
            </a:r>
            <a:r>
              <a:rPr lang="ar-SA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مشكل در حركت پاي راست داشت </a:t>
            </a:r>
            <a:r>
              <a:rPr lang="fa-IR" sz="2400" b="1" dirty="0" smtClean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. </a:t>
            </a:r>
            <a:r>
              <a:rPr lang="ar-SA" sz="2400" b="1" dirty="0" smtClean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خراشيدگي</a:t>
            </a:r>
            <a:r>
              <a:rPr lang="en-US" sz="2400" b="1" dirty="0" smtClean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  </a:t>
            </a:r>
            <a:r>
              <a:rPr lang="ar-SA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يا پارگي مشاهده نشد و</a:t>
            </a:r>
            <a:r>
              <a:rPr lang="en-US" sz="2400" b="1" dirty="0" smtClean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,P=94,  RR=22  BP=154/94</a:t>
            </a:r>
            <a:r>
              <a:rPr lang="ar-SA" sz="2400" b="1" dirty="0" smtClean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 </a:t>
            </a:r>
            <a:r>
              <a:rPr lang="ar-SA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بود وضعيت</a:t>
            </a:r>
            <a:r>
              <a:rPr lang="en-US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 Mental </a:t>
            </a:r>
            <a:r>
              <a:rPr lang="ar-SA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تغيير كرده بود</a:t>
            </a:r>
            <a:r>
              <a:rPr lang="en-US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 </a:t>
            </a:r>
            <a:r>
              <a:rPr lang="en-US" sz="2400" b="1" dirty="0" smtClean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. </a:t>
            </a:r>
            <a:r>
              <a:rPr lang="ar-SA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به دكتر</a:t>
            </a:r>
            <a:r>
              <a:rPr lang="en-US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 x</a:t>
            </a:r>
            <a:r>
              <a:rPr lang="ar-SA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 اطلاع داده شد . راديوگرافي</a:t>
            </a:r>
            <a:r>
              <a:rPr lang="en-US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  </a:t>
            </a:r>
            <a:r>
              <a:rPr lang="ar-SA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از</a:t>
            </a:r>
            <a:r>
              <a:rPr lang="en-US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 hip</a:t>
            </a:r>
            <a:r>
              <a:rPr lang="ar-SA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انجام شد . مسكن داده شد و بيمار</a:t>
            </a:r>
            <a:r>
              <a:rPr lang="en-US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  </a:t>
            </a:r>
            <a:r>
              <a:rPr lang="ar-SA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هر يك ساعت بررسي شد . استفاده</a:t>
            </a:r>
            <a:r>
              <a:rPr lang="en-US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  </a:t>
            </a:r>
            <a:r>
              <a:rPr lang="ar-SA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اززنگ مجددا آموزش داده شد و نرده كنار تخت بالا قرار داده شد</a:t>
            </a:r>
            <a:r>
              <a:rPr lang="en-US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 .   </a:t>
            </a:r>
            <a:r>
              <a:rPr lang="ar-SA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امضا</a:t>
            </a:r>
            <a:r>
              <a:rPr lang="en-US" sz="24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Mitra" pitchFamily="2" charset="-78"/>
              </a:rPr>
              <a:t>   </a:t>
            </a: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5364163" y="333375"/>
            <a:ext cx="3059112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fa-IR" sz="3600" kern="10">
                <a:ln w="12700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مثال </a:t>
            </a:r>
          </a:p>
        </p:txBody>
      </p:sp>
      <p:pic>
        <p:nvPicPr>
          <p:cNvPr id="30725" name="Picture 5" descr="j02835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692150"/>
            <a:ext cx="3241675" cy="123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 bwMode="auto">
          <a:xfrm>
            <a:off x="1000100" y="0"/>
            <a:ext cx="8429684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r" rtl="1">
              <a:spcBef>
                <a:spcPct val="20000"/>
              </a:spcBef>
              <a:buFontTx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lang="ar-SA" b="1" u="sng" dirty="0" smtClean="0">
                <a:solidFill>
                  <a:srgbClr val="C00000"/>
                </a:solidFill>
              </a:rPr>
              <a:t> ثبت گزارش</a:t>
            </a:r>
            <a:r>
              <a:rPr lang="fa-IR" b="1" u="sng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CPR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ar-SA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زمان و نوع ايست (فقدان نبض  يا تنفس)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ar-SA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زمان شروع احياء قبلي و ريوي 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CPR </a:t>
            </a: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ar-SA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ريتم قلبي در زمان شروع دارو درماني و پس از اجراء دارو درماني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ar-SA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ريتم قلبي در زمان شروع دفيبريلاسيون و پس از دفيبريلاسيون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ar-SA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لوله گذاري و اكسيژن درماني و تجزيه گازهاي خون شرياني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ABG</a:t>
            </a: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ar-SA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تعداد و </a:t>
            </a:r>
            <a:r>
              <a:rPr kumimoji="0" lang="fa-I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دفعا</a:t>
            </a:r>
            <a:r>
              <a:rPr kumimoji="0" lang="ar-SA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ت دفيبريلاسيون و واكنش بيمار نسبت به دفيبريلاسيون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ar-SA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دارودرماني(نوع و د</a:t>
            </a:r>
            <a:r>
              <a:rPr kumimoji="0" lang="fa-I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و</a:t>
            </a:r>
            <a:r>
              <a:rPr kumimoji="0" lang="ar-SA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ز و زمان</a:t>
            </a:r>
            <a:r>
              <a:rPr kumimoji="0" lang="fa-I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ی</a:t>
            </a:r>
            <a:r>
              <a:rPr kumimoji="0" lang="ar-SA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كه دارو براي بيمار تجويز و تزريق </a:t>
            </a:r>
            <a:r>
              <a:rPr kumimoji="0" lang="fa-I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شده است</a:t>
            </a:r>
            <a:r>
              <a:rPr kumimoji="0" lang="ar-SA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ar-SA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واكنش مردمكها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ar-SA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افراد عضوتيم احياء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ar-SA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زمان خاتمه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CPR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143000"/>
          </a:xfrm>
        </p:spPr>
        <p:txBody>
          <a:bodyPr/>
          <a:lstStyle/>
          <a:p>
            <a:pPr algn="r" rtl="1">
              <a:defRPr/>
            </a:pPr>
            <a:r>
              <a:rPr lang="fa-IR" sz="3600" b="1" u="sng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اصطلاحات رايج: </a:t>
            </a:r>
            <a:r>
              <a:rPr lang="en-US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857224" y="1428736"/>
            <a:ext cx="800105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Recording</a:t>
            </a: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(ثبت كردن):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گزارش كتبي كه به منظور تبادل و انتقال اطلاعات اساسي ( از فردي به فرد يا افراد ديگر) نوشته مي شود. اين اطلاعات ممكن است به  تدابير مراقبتي – عمل – رويداد يا حادثه اي كه در زماني واقع شده است مربوط باشد كه به عنوان مدرك پايدار و ثابت نگه داري مي شوند اين اطلاعات قابل دسترسي هستند و به عناوين متعددي به آنها رجوع مي شود .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20828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1670" y="1214422"/>
            <a:ext cx="67866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800" b="1" dirty="0" smtClean="0"/>
              <a:t>Reporting</a:t>
            </a:r>
            <a:r>
              <a:rPr lang="fa-IR" sz="2800" b="1" dirty="0" smtClean="0"/>
              <a:t> (گزارش كردن) : </a:t>
            </a:r>
            <a:endParaRPr lang="en-US" sz="2800" b="1" dirty="0" smtClean="0"/>
          </a:p>
          <a:p>
            <a:pPr algn="r" rtl="1"/>
            <a:r>
              <a:rPr lang="en-US" sz="2800" b="1" dirty="0" smtClean="0"/>
              <a:t>       </a:t>
            </a:r>
            <a:r>
              <a:rPr lang="fa-IR" sz="2800" b="1" dirty="0" smtClean="0"/>
              <a:t>انتقال پاره اي اطلاعات به فرد يا افرادي ( به صورت شفاهي يا كتبي ) كه از آن بي اطلاع بوده و يا آگاهي كافي نسبت به آن ندارند.</a:t>
            </a:r>
          </a:p>
          <a:p>
            <a:pPr algn="r" rtl="1"/>
            <a:endParaRPr lang="en-US" sz="2800" b="1" dirty="0" smtClean="0"/>
          </a:p>
          <a:p>
            <a:pPr algn="r" rtl="1"/>
            <a:endParaRPr lang="en-US" sz="2800" b="1" dirty="0" smtClean="0"/>
          </a:p>
          <a:p>
            <a:pPr algn="r" rtl="1"/>
            <a:r>
              <a:rPr lang="en-US" sz="2800" b="1" dirty="0" smtClean="0"/>
              <a:t>Chart</a:t>
            </a:r>
            <a:r>
              <a:rPr lang="fa-IR" sz="2800" b="1" dirty="0" smtClean="0"/>
              <a:t> : واژة معمولي براي پرونده بيمار جهت وارد كردن اطلاعات است.</a:t>
            </a:r>
            <a:endParaRPr lang="en-US" sz="2800" b="1" dirty="0" smtClean="0"/>
          </a:p>
          <a:p>
            <a:pPr algn="r" rtl="1"/>
            <a:endParaRPr lang="en-US" sz="2800" b="1" dirty="0" smtClean="0"/>
          </a:p>
          <a:p>
            <a:pPr algn="r" rtl="1"/>
            <a:r>
              <a:rPr lang="fa-IR" sz="2800" b="1" dirty="0" smtClean="0"/>
              <a:t> </a:t>
            </a:r>
            <a:r>
              <a:rPr lang="en-US" sz="2800" b="1" dirty="0" smtClean="0"/>
              <a:t>Documentation</a:t>
            </a:r>
            <a:r>
              <a:rPr lang="fa-IR" sz="2800" b="1" dirty="0" smtClean="0"/>
              <a:t>: تصديق وقايع و فعاليتهاي انجام شده از طريق نگه داري و بايگاني گزارشات </a:t>
            </a:r>
            <a:endParaRPr lang="fa-IR" sz="2800" dirty="0"/>
          </a:p>
        </p:txBody>
      </p:sp>
      <p:pic>
        <p:nvPicPr>
          <p:cNvPr id="3" name="Picture 4"/>
          <p:cNvPicPr>
            <a:picLocks noChangeArrowheads="1"/>
          </p:cNvPicPr>
          <p:nvPr/>
        </p:nvPicPr>
        <p:blipFill>
          <a:blip r:embed="rId2"/>
          <a:srcRect r="58110" b="27629"/>
          <a:stretch>
            <a:fillRect/>
          </a:stretch>
        </p:blipFill>
        <p:spPr bwMode="auto">
          <a:xfrm>
            <a:off x="1" y="214290"/>
            <a:ext cx="2500297" cy="2894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214438" y="214313"/>
            <a:ext cx="7239000" cy="685800"/>
          </a:xfrm>
        </p:spPr>
        <p:txBody>
          <a:bodyPr/>
          <a:lstStyle/>
          <a:p>
            <a:pPr algn="ctr" eaLnBrk="1" hangingPunct="1"/>
            <a:r>
              <a:rPr lang="fa-IR" sz="4800" b="1" smtClean="0"/>
              <a:t>گزارش نويسي در پرستاري:</a:t>
            </a:r>
            <a:endParaRPr lang="fa-IR" sz="480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4" y="1357313"/>
            <a:ext cx="5095880" cy="4857769"/>
          </a:xfrm>
        </p:spPr>
        <p:txBody>
          <a:bodyPr/>
          <a:lstStyle/>
          <a:p>
            <a:pPr algn="r" rtl="1" eaLnBrk="1" hangingPunct="1"/>
            <a:r>
              <a:rPr lang="fa-IR" sz="2800" b="1" dirty="0" smtClean="0">
                <a:cs typeface="2  Koodak" pitchFamily="2" charset="-78"/>
              </a:rPr>
              <a:t>در اواسط قرن هجده تا نوزده با ايجاد تغييراتي اصلاحي در جامعه ، نقش پرستاران عوض شد و اين هنگامي بود كه پرستاري بر اساس بسياري از اعتقادات فلورانس نايتينگل  در سال 1820 بعد از جنگهاي كريمه بنا شد و </a:t>
            </a:r>
            <a:r>
              <a:rPr lang="fa-IR" sz="2800" b="1" u="sng" dirty="0" smtClean="0">
                <a:cs typeface="2  Koodak" pitchFamily="2" charset="-78"/>
              </a:rPr>
              <a:t>هر پرستار مسئول كيفيت و ثبت خدمات خود </a:t>
            </a:r>
            <a:r>
              <a:rPr lang="fa-IR" sz="2800" b="1" dirty="0" smtClean="0">
                <a:cs typeface="2  Koodak" pitchFamily="2" charset="-78"/>
              </a:rPr>
              <a:t>گرديد و در همين زمان از استانداردها براي كسب اطلاعات ايمني و مراقبت جامع پرستاري بهره گرفته شد .</a:t>
            </a:r>
            <a:endParaRPr lang="en-US" sz="2800" b="1" dirty="0" smtClean="0">
              <a:solidFill>
                <a:schemeClr val="tx1"/>
              </a:solidFill>
              <a:cs typeface="2  Koodak" pitchFamily="2" charset="-78"/>
            </a:endParaRPr>
          </a:p>
        </p:txBody>
      </p:sp>
      <p:pic>
        <p:nvPicPr>
          <p:cNvPr id="9220" name="Picture 86" descr="clip_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42984"/>
            <a:ext cx="178593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500298" y="142852"/>
            <a:ext cx="6286544" cy="3000396"/>
          </a:xfrm>
          <a:prstGeom prst="cloudCallou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3143240" y="3643314"/>
            <a:ext cx="4857784" cy="28192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3600" dirty="0" smtClean="0"/>
              <a:t>با تشکر و </a:t>
            </a:r>
          </a:p>
          <a:p>
            <a:pPr algn="ctr"/>
            <a:r>
              <a:rPr lang="en-US" dirty="0" smtClean="0"/>
              <a:t>   </a:t>
            </a:r>
            <a:r>
              <a:rPr lang="fa-IR" sz="5400" dirty="0" smtClean="0"/>
              <a:t>خسته نباشید</a:t>
            </a:r>
          </a:p>
          <a:p>
            <a:pPr algn="ctr"/>
            <a:endParaRPr lang="fa-IR" dirty="0"/>
          </a:p>
        </p:txBody>
      </p:sp>
      <p:pic>
        <p:nvPicPr>
          <p:cNvPr id="6" name="Picture 2" descr="J:\nasrin\Interesting+cd shavad\cd shodeh\pic-motaharek\pic-motaharek\FlyingBird_ani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214290"/>
            <a:ext cx="1219213" cy="942975"/>
          </a:xfrm>
          <a:prstGeom prst="rect">
            <a:avLst/>
          </a:prstGeom>
          <a:noFill/>
        </p:spPr>
      </p:pic>
      <p:pic>
        <p:nvPicPr>
          <p:cNvPr id="7" name="Picture 2" descr="J:\nasrin\Interesting+cd shavad\cd shodeh\pic-motaharek\pic-motaharek\FlyingBird_ani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7158" y="857232"/>
            <a:ext cx="1219213" cy="942975"/>
          </a:xfrm>
          <a:prstGeom prst="rect">
            <a:avLst/>
          </a:prstGeom>
          <a:noFill/>
        </p:spPr>
      </p:pic>
      <p:pic>
        <p:nvPicPr>
          <p:cNvPr id="8" name="Picture 2" descr="J:\nasrin\Interesting+cd shavad\cd shodeh\pic-motaharek\pic-motaharek\FlyingBird_ani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71538" y="214290"/>
            <a:ext cx="1219213" cy="942975"/>
          </a:xfrm>
          <a:prstGeom prst="rect">
            <a:avLst/>
          </a:prstGeom>
          <a:noFill/>
        </p:spPr>
      </p:pic>
      <p:pic>
        <p:nvPicPr>
          <p:cNvPr id="9" name="Picture 2" descr="J:\nasrin\Interesting+cd shavad\cd shodeh\pic-motaharek\pic-motaharek\FlyingBird_ani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28662" y="1142984"/>
            <a:ext cx="1219213" cy="9429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fa-IR" smtClean="0"/>
          </a:p>
        </p:txBody>
      </p:sp>
      <p:sp>
        <p:nvSpPr>
          <p:cNvPr id="10243" name="Explosion 2 4"/>
          <p:cNvSpPr>
            <a:spLocks noChangeArrowheads="1"/>
          </p:cNvSpPr>
          <p:nvPr/>
        </p:nvSpPr>
        <p:spPr bwMode="auto">
          <a:xfrm>
            <a:off x="2428875" y="357188"/>
            <a:ext cx="6715125" cy="1857375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rtl="0"/>
            <a:endParaRPr lang="fa-IR" sz="6000">
              <a:cs typeface="B Titr" pitchFamily="2" charset="-78"/>
            </a:endParaRPr>
          </a:p>
        </p:txBody>
      </p:sp>
      <p:pic>
        <p:nvPicPr>
          <p:cNvPr id="10244" name="Picture 87" descr="nurse_kari_entering_computer_information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42899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Explosion 2 5"/>
          <p:cNvSpPr>
            <a:spLocks noChangeArrowheads="1"/>
          </p:cNvSpPr>
          <p:nvPr/>
        </p:nvSpPr>
        <p:spPr bwMode="auto">
          <a:xfrm>
            <a:off x="2428875" y="0"/>
            <a:ext cx="6715125" cy="2000250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rtl="0"/>
            <a:r>
              <a:rPr lang="ar-SA" sz="3200" b="1">
                <a:solidFill>
                  <a:srgbClr val="006666"/>
                </a:solidFill>
                <a:cs typeface="2  Koodak" pitchFamily="2" charset="-78"/>
              </a:rPr>
              <a:t>گزارش پرستاری</a:t>
            </a:r>
            <a:endParaRPr lang="fa-IR" sz="3200" b="1">
              <a:solidFill>
                <a:srgbClr val="006666"/>
              </a:solidFill>
              <a:cs typeface="2  Koodak" pitchFamily="2" charset="-78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3857620" y="2214554"/>
            <a:ext cx="4929187" cy="4031873"/>
          </a:xfrm>
          <a:prstGeom prst="rect">
            <a:avLst/>
          </a:prstGeom>
          <a:solidFill>
            <a:srgbClr val="FFFFCC"/>
          </a:solidFill>
          <a:ln w="76200">
            <a:solidFill>
              <a:schemeClr val="accent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3200" b="1" dirty="0">
                <a:cs typeface="2  Koodak" pitchFamily="2" charset="-78"/>
              </a:rPr>
              <a:t>گزارش پرستاري جامع ، عاملي براي </a:t>
            </a:r>
            <a:r>
              <a:rPr lang="fa-IR" sz="3200" b="1" u="sng" dirty="0">
                <a:cs typeface="2  Koodak" pitchFamily="2" charset="-78"/>
              </a:rPr>
              <a:t>رفع اتهام و تبرئه </a:t>
            </a:r>
            <a:r>
              <a:rPr lang="fa-IR" sz="3200" b="1" dirty="0">
                <a:cs typeface="2  Koodak" pitchFamily="2" charset="-78"/>
              </a:rPr>
              <a:t>پرستاران است و طبعا" نارسايي در گزارش پرستاري مي تواند عاملي براي </a:t>
            </a:r>
            <a:r>
              <a:rPr lang="fa-IR" sz="3200" b="1" u="sng" dirty="0">
                <a:cs typeface="2  Koodak" pitchFamily="2" charset="-78"/>
              </a:rPr>
              <a:t>تائيد اتهام </a:t>
            </a:r>
            <a:r>
              <a:rPr lang="fa-IR" sz="3200" b="1" dirty="0">
                <a:cs typeface="2  Koodak" pitchFamily="2" charset="-78"/>
              </a:rPr>
              <a:t>تلقي شود. </a:t>
            </a:r>
            <a:endParaRPr lang="fa-IR" sz="3200" b="1" dirty="0" smtClean="0">
              <a:cs typeface="2  Koodak" pitchFamily="2" charset="-78"/>
            </a:endParaRPr>
          </a:p>
          <a:p>
            <a:pPr algn="r" rtl="1"/>
            <a:r>
              <a:rPr lang="fa-IR" sz="3200" b="1" dirty="0" smtClean="0">
                <a:cs typeface="2  Koodak" pitchFamily="2" charset="-78"/>
              </a:rPr>
              <a:t>از </a:t>
            </a:r>
            <a:r>
              <a:rPr lang="fa-IR" sz="3200" b="1" dirty="0">
                <a:cs typeface="2  Koodak" pitchFamily="2" charset="-78"/>
              </a:rPr>
              <a:t>نظر حقوقي عملكرد تيم پزشكي با ثبت موارد </a:t>
            </a:r>
            <a:r>
              <a:rPr lang="fa-IR" sz="3200" b="1" dirty="0" smtClean="0">
                <a:cs typeface="2  Koodak" pitchFamily="2" charset="-78"/>
              </a:rPr>
              <a:t>، قابل </a:t>
            </a:r>
            <a:r>
              <a:rPr lang="fa-IR" sz="3200" b="1" dirty="0">
                <a:cs typeface="2  Koodak" pitchFamily="2" charset="-78"/>
              </a:rPr>
              <a:t>اثبات است و موردي پذيرفته مي شود كه خوب</a:t>
            </a:r>
            <a:r>
              <a:rPr lang="fa-IR" sz="3200" b="1" dirty="0"/>
              <a:t> گزارش و ثبت شده باشد.</a:t>
            </a:r>
            <a:endParaRPr lang="fa-IR" sz="3200" b="1" dirty="0">
              <a:cs typeface="B Homa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88" y="1428750"/>
            <a:ext cx="6167437" cy="3000375"/>
          </a:xfrm>
        </p:spPr>
        <p:txBody>
          <a:bodyPr/>
          <a:lstStyle/>
          <a:p>
            <a:pPr algn="r" eaLnBrk="1" hangingPunct="1"/>
            <a:r>
              <a:rPr lang="fa-IR" sz="4400" b="1" dirty="0" smtClean="0"/>
              <a:t/>
            </a:r>
            <a:br>
              <a:rPr lang="fa-IR" sz="4400" b="1" dirty="0" smtClean="0"/>
            </a:br>
            <a:r>
              <a:rPr lang="fa-IR" sz="3200" b="1" dirty="0" smtClean="0"/>
              <a:t>ثبت گزارشات كامل ، دقيق و به موقع جهت قضاوت در مورد اين كه بيمار مراقبتهاي مورد نياز و ضروري را دريافت داشته امري روشن است ، هم چنين به ارائه دهند گان مراقبت جهت برنامه ريزي – هماهنگي و حفظ تداوم مراقبت كمك مي كند.</a:t>
            </a:r>
            <a:r>
              <a:rPr lang="fa-IR" sz="2800" b="1" dirty="0" smtClean="0"/>
              <a:t> </a:t>
            </a:r>
            <a:br>
              <a:rPr lang="fa-IR" sz="2800" b="1" dirty="0" smtClean="0"/>
            </a:br>
            <a:endParaRPr lang="en-US" sz="28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12291" name="Picture 37" descr="with_pill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0"/>
            <a:ext cx="1928826" cy="4429156"/>
          </a:xfrm>
        </p:spPr>
      </p:pic>
      <p:pic>
        <p:nvPicPr>
          <p:cNvPr id="12292" name="Picture 39" descr="nurse_kari_pushing_nutcase_in_wheelchair_hg_clr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715140" y="4572008"/>
            <a:ext cx="2043098" cy="2285992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428860" y="0"/>
            <a:ext cx="6429420" cy="37147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071546"/>
            <a:ext cx="9144000" cy="1143000"/>
          </a:xfrm>
        </p:spPr>
        <p:txBody>
          <a:bodyPr/>
          <a:lstStyle/>
          <a:p>
            <a:r>
              <a:rPr lang="fa-IR" sz="3600" b="1" dirty="0" smtClean="0">
                <a:cs typeface="B Titr" pitchFamily="2" charset="-78"/>
              </a:rPr>
              <a:t>انواع روشهای گزارش پرستاری </a:t>
            </a:r>
            <a:endParaRPr lang="en-US" sz="3600" dirty="0">
              <a:latin typeface="French Script MT" pitchFamily="66" charset="0"/>
              <a:ea typeface="1B_MAZE-white" pitchFamily="2" charset="-128"/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868" y="4286256"/>
            <a:ext cx="4572000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dirty="0" smtClean="0"/>
              <a:t>Reporting 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3200" dirty="0" smtClean="0"/>
              <a:t>- Oral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3200" dirty="0" smtClean="0"/>
              <a:t>- Written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3200" dirty="0" smtClean="0"/>
              <a:t>- Computer-based</a:t>
            </a:r>
          </a:p>
        </p:txBody>
      </p:sp>
      <p:pic>
        <p:nvPicPr>
          <p:cNvPr id="6" name="Picture 2" descr="J:\nasrin\Interesting+cd shavad\new- cd shavad\motaharek\gol-0\1zgf2g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41892">
            <a:off x="-735963" y="915758"/>
            <a:ext cx="4883394" cy="55490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7" name="Picture 40" descr="nurse_kari_reviewing_clipboard_h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143248"/>
            <a:ext cx="1643074" cy="3352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2357422" y="2571744"/>
            <a:ext cx="5857916" cy="1752295"/>
          </a:xfrm>
          <a:prstGeom prst="rect">
            <a:avLst/>
          </a:prstGeom>
          <a:solidFill>
            <a:srgbClr val="FFFFCC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ar-S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مراقبت از مددجو نيازمند </a:t>
            </a:r>
            <a:r>
              <a:rPr kumimoji="0" lang="ar-SA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ارتباط مؤثر</a:t>
            </a:r>
            <a:r>
              <a:rPr kumimoji="0" lang="ar-S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بين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ar-S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اعضاء تيم مراقبت بهداشتي است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642910" y="214290"/>
            <a:ext cx="8152716" cy="1469178"/>
          </a:xfrm>
          <a:prstGeom prst="rect">
            <a:avLst/>
          </a:prstGeom>
          <a:solidFill>
            <a:srgbClr val="FFFFCC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گزارشات، تبادل شفاهي و كتبي اطلاعات بين مراقبين مي‌باشند</a:t>
            </a:r>
            <a:endParaRPr kumimoji="0" lang="en-US" sz="3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7" descr="Di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5715000"/>
            <a:ext cx="3895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t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786322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ownlo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62" y="4929198"/>
            <a:ext cx="5064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D_WELL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WED_WELL</Template>
  <TotalTime>1414</TotalTime>
  <Words>2830</Words>
  <Application>Microsoft Office PowerPoint</Application>
  <PresentationFormat>On-screen Show (4:3)</PresentationFormat>
  <Paragraphs>323</Paragraphs>
  <Slides>50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WED_WELL</vt:lpstr>
      <vt:lpstr>Paint Shop Pro Image</vt:lpstr>
      <vt:lpstr>Slide 1</vt:lpstr>
      <vt:lpstr>جايگاه گزارش نويسي در قرآن :</vt:lpstr>
      <vt:lpstr>Slide 3</vt:lpstr>
      <vt:lpstr>جايگاه گزارش نويسي در احادیث :</vt:lpstr>
      <vt:lpstr>گزارش نويسي در پرستاري:</vt:lpstr>
      <vt:lpstr> </vt:lpstr>
      <vt:lpstr> ثبت گزارشات كامل ، دقيق و به موقع جهت قضاوت در مورد اين كه بيمار مراقبتهاي مورد نياز و ضروري را دريافت داشته امري روشن است ، هم چنين به ارائه دهند گان مراقبت جهت برنامه ريزي – هماهنگي و حفظ تداوم مراقبت كمك مي كند.  </vt:lpstr>
      <vt:lpstr>انواع روشهای گزارش پرستاری </vt:lpstr>
      <vt:lpstr>Slide 9</vt:lpstr>
      <vt:lpstr>Methods of Recordingروشهای ثبت گزارش   </vt:lpstr>
      <vt:lpstr>استفاده از کامپیوتر برای گزارشات پرستاری : </vt:lpstr>
      <vt:lpstr>Slide 12</vt:lpstr>
      <vt:lpstr>گزارش دهیReporting: پرستاران اطلاعات لازم درباره مددجو را به روشهای گفتاری ، نوشتاری  یا کامپیوتری به دیگران انتقال میکنند. </vt:lpstr>
      <vt:lpstr>روشهای معمول برای گزارش دادن به افراد عضو تیم مراقبتی، بهداشتی ،علاوه بر ثبت کتبی گزارش بیمار ، شامل موارد زیر میباشد : </vt:lpstr>
      <vt:lpstr>Slide 15</vt:lpstr>
      <vt:lpstr>Purposes of Patient Records  هدف ثبت :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مشخصات گزارش تغییر نوبت کاری</vt:lpstr>
      <vt:lpstr>مزیت گزارشات شفاهی</vt:lpstr>
      <vt:lpstr>Slide 34</vt:lpstr>
      <vt:lpstr>Slide 35</vt:lpstr>
      <vt:lpstr>Slide 36</vt:lpstr>
      <vt:lpstr>Slide 37</vt:lpstr>
      <vt:lpstr>Slide 38</vt:lpstr>
      <vt:lpstr>جهت ثبت مكالمه تلفني وتهيه مدرك پرستار بايستي به عوامل زير در گزارش اشاره نمايد</vt:lpstr>
      <vt:lpstr>رهنمودهای دستورات تلفنی</vt:lpstr>
      <vt:lpstr>Slide 41</vt:lpstr>
      <vt:lpstr>Slide 42</vt:lpstr>
      <vt:lpstr>Slide 43</vt:lpstr>
      <vt:lpstr>رهنمودهای تکمیل گزارش حادثه</vt:lpstr>
      <vt:lpstr>Slide 45</vt:lpstr>
      <vt:lpstr>Slide 46</vt:lpstr>
      <vt:lpstr>Slide 47</vt:lpstr>
      <vt:lpstr>اصطلاحات رايج:  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 WELL</dc:title>
  <dc:creator>MOHAMMAD</dc:creator>
  <cp:lastModifiedBy>KIAN</cp:lastModifiedBy>
  <cp:revision>201</cp:revision>
  <dcterms:created xsi:type="dcterms:W3CDTF">2009-11-13T18:37:50Z</dcterms:created>
  <dcterms:modified xsi:type="dcterms:W3CDTF">2010-09-11T20:51:24Z</dcterms:modified>
</cp:coreProperties>
</file>